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7" r:id="rId3"/>
    <p:sldId id="256" r:id="rId4"/>
    <p:sldId id="257" r:id="rId5"/>
    <p:sldId id="262" r:id="rId6"/>
    <p:sldId id="258" r:id="rId7"/>
    <p:sldId id="259" r:id="rId8"/>
    <p:sldId id="260" r:id="rId9"/>
    <p:sldId id="261" r:id="rId10"/>
    <p:sldId id="268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-258" y="-96"/>
      </p:cViewPr>
      <p:guideLst>
        <p:guide orient="horz" pos="2153"/>
        <p:guide pos="38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F413-7EE3-48C2-9C5D-7C440F9CAE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5CA1-7117-4A7E-BE21-2A178A408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F413-7EE3-48C2-9C5D-7C440F9CAE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5CA1-7117-4A7E-BE21-2A178A408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F413-7EE3-48C2-9C5D-7C440F9CAE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5CA1-7117-4A7E-BE21-2A178A408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F413-7EE3-48C2-9C5D-7C440F9CAE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5CA1-7117-4A7E-BE21-2A178A408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F413-7EE3-48C2-9C5D-7C440F9CAE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5CA1-7117-4A7E-BE21-2A178A408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F413-7EE3-48C2-9C5D-7C440F9CAE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5CA1-7117-4A7E-BE21-2A178A408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F413-7EE3-48C2-9C5D-7C440F9CAE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5CA1-7117-4A7E-BE21-2A178A408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F413-7EE3-48C2-9C5D-7C440F9CAE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5CA1-7117-4A7E-BE21-2A178A408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F413-7EE3-48C2-9C5D-7C440F9CAE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5CA1-7117-4A7E-BE21-2A178A408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F413-7EE3-48C2-9C5D-7C440F9CAE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5CA1-7117-4A7E-BE21-2A178A408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F413-7EE3-48C2-9C5D-7C440F9CAE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05CA1-7117-4A7E-BE21-2A178A408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BF413-7EE3-48C2-9C5D-7C440F9CAE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05CA1-7117-4A7E-BE21-2A178A408B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111"/>
          <p:cNvSpPr/>
          <p:nvPr/>
        </p:nvSpPr>
        <p:spPr bwMode="auto">
          <a:xfrm>
            <a:off x="0" y="2565400"/>
            <a:ext cx="12209145" cy="2179955"/>
          </a:xfrm>
          <a:custGeom>
            <a:avLst/>
            <a:gdLst>
              <a:gd name="T0" fmla="*/ 0 w 5767"/>
              <a:gd name="T1" fmla="*/ 2147483647 h 1373"/>
              <a:gd name="T2" fmla="*/ 2147483647 w 5767"/>
              <a:gd name="T3" fmla="*/ 2147483647 h 1373"/>
              <a:gd name="T4" fmla="*/ 2147483647 w 5767"/>
              <a:gd name="T5" fmla="*/ 0 h 1373"/>
              <a:gd name="T6" fmla="*/ 2147483647 w 5767"/>
              <a:gd name="T7" fmla="*/ 2147483647 h 1373"/>
              <a:gd name="T8" fmla="*/ 0 w 5767"/>
              <a:gd name="T9" fmla="*/ 2147483647 h 1373"/>
              <a:gd name="T10" fmla="*/ 0 w 5767"/>
              <a:gd name="T11" fmla="*/ 2147483647 h 137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767"/>
              <a:gd name="T19" fmla="*/ 0 h 1373"/>
              <a:gd name="T20" fmla="*/ 5767 w 5767"/>
              <a:gd name="T21" fmla="*/ 1373 h 137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767" h="1373">
                <a:moveTo>
                  <a:pt x="0" y="967"/>
                </a:moveTo>
                <a:cubicBezTo>
                  <a:pt x="1479" y="1166"/>
                  <a:pt x="2326" y="1159"/>
                  <a:pt x="3442" y="974"/>
                </a:cubicBezTo>
                <a:cubicBezTo>
                  <a:pt x="4558" y="789"/>
                  <a:pt x="5469" y="174"/>
                  <a:pt x="5767" y="0"/>
                </a:cubicBezTo>
                <a:lnTo>
                  <a:pt x="5739" y="1373"/>
                </a:lnTo>
                <a:lnTo>
                  <a:pt x="0" y="1373"/>
                </a:lnTo>
                <a:lnTo>
                  <a:pt x="0" y="967"/>
                </a:lnTo>
                <a:close/>
              </a:path>
            </a:pathLst>
          </a:custGeom>
          <a:gradFill rotWithShape="1">
            <a:gsLst>
              <a:gs pos="0">
                <a:srgbClr val="BFBFBF"/>
              </a:gs>
              <a:gs pos="99001">
                <a:srgbClr val="F2F2F2"/>
              </a:gs>
              <a:gs pos="100000">
                <a:srgbClr val="F2F2F2"/>
              </a:gs>
            </a:gsLst>
            <a:lin ang="0" scaled="1"/>
          </a:gradFill>
          <a:ln w="9525">
            <a:noFill/>
            <a:rou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Freeform 110"/>
          <p:cNvSpPr/>
          <p:nvPr userDrawn="1"/>
        </p:nvSpPr>
        <p:spPr bwMode="auto">
          <a:xfrm>
            <a:off x="0" y="2565400"/>
            <a:ext cx="12220575" cy="4292600"/>
          </a:xfrm>
          <a:custGeom>
            <a:avLst/>
            <a:gdLst>
              <a:gd name="T0" fmla="*/ 0 w 10000"/>
              <a:gd name="T1" fmla="*/ 2147483647 h 17626"/>
              <a:gd name="T2" fmla="*/ 2147483647 w 10000"/>
              <a:gd name="T3" fmla="*/ 2147483647 h 17626"/>
              <a:gd name="T4" fmla="*/ 2147483647 w 10000"/>
              <a:gd name="T5" fmla="*/ 0 h 17626"/>
              <a:gd name="T6" fmla="*/ 2147483647 w 10000"/>
              <a:gd name="T7" fmla="*/ 2147483647 h 17626"/>
              <a:gd name="T8" fmla="*/ 2147483647 w 10000"/>
              <a:gd name="T9" fmla="*/ 2147483647 h 17626"/>
              <a:gd name="T10" fmla="*/ 0 w 10000"/>
              <a:gd name="T11" fmla="*/ 2147483647 h 176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0" h="17626">
                <a:moveTo>
                  <a:pt x="0" y="8148"/>
                </a:moveTo>
                <a:cubicBezTo>
                  <a:pt x="2331" y="8995"/>
                  <a:pt x="4266" y="8643"/>
                  <a:pt x="6152" y="7182"/>
                </a:cubicBezTo>
                <a:cubicBezTo>
                  <a:pt x="8039" y="5722"/>
                  <a:pt x="9593" y="1761"/>
                  <a:pt x="10000" y="0"/>
                </a:cubicBezTo>
                <a:lnTo>
                  <a:pt x="10000" y="17626"/>
                </a:lnTo>
                <a:lnTo>
                  <a:pt x="12" y="17626"/>
                </a:lnTo>
                <a:cubicBezTo>
                  <a:pt x="8" y="15947"/>
                  <a:pt x="4" y="9827"/>
                  <a:pt x="0" y="8148"/>
                </a:cubicBezTo>
                <a:close/>
              </a:path>
            </a:pathLst>
          </a:custGeom>
          <a:gradFill rotWithShape="0">
            <a:gsLst>
              <a:gs pos="0">
                <a:srgbClr val="0099FF"/>
              </a:gs>
              <a:gs pos="48000">
                <a:srgbClr val="0068AD"/>
              </a:gs>
              <a:gs pos="100000">
                <a:srgbClr val="0068AD"/>
              </a:gs>
            </a:gsLst>
            <a:lin ang="0" scaled="1"/>
          </a:gradFill>
          <a:ln w="9525">
            <a:noFill/>
            <a:rou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grpSp>
        <p:nvGrpSpPr>
          <p:cNvPr id="5" name="Group 5"/>
          <p:cNvGrpSpPr>
            <a:grpSpLocks noChangeAspect="1"/>
          </p:cNvGrpSpPr>
          <p:nvPr userDrawn="1"/>
        </p:nvGrpSpPr>
        <p:grpSpPr bwMode="auto">
          <a:xfrm>
            <a:off x="0" y="0"/>
            <a:ext cx="12209145" cy="2924175"/>
            <a:chOff x="0" y="0"/>
            <a:chExt cx="5760" cy="2016"/>
          </a:xfrm>
        </p:grpSpPr>
        <p:pic>
          <p:nvPicPr>
            <p:cNvPr id="6" name="Picture 153" descr="7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5760" cy="2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40" descr="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60" y="0"/>
              <a:ext cx="858" cy="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矩形 7"/>
          <p:cNvSpPr/>
          <p:nvPr/>
        </p:nvSpPr>
        <p:spPr>
          <a:xfrm>
            <a:off x="2197735" y="2565400"/>
            <a:ext cx="8159115" cy="8299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zh-CN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处置指南之信息填报和路程图</a:t>
            </a:r>
            <a:endParaRPr lang="zh-CN" altLang="zh-CN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副标题 2"/>
          <p:cNvSpPr>
            <a:spLocks noGrp="1"/>
          </p:cNvSpPr>
          <p:nvPr/>
        </p:nvSpPr>
        <p:spPr>
          <a:xfrm>
            <a:off x="2816225" y="4950135"/>
            <a:ext cx="6400800" cy="112968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急性传染病防制所  胡建利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2020-03-31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84555" y="849854"/>
            <a:ext cx="1546540" cy="6288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7" name="矩形 6"/>
          <p:cNvSpPr/>
          <p:nvPr/>
        </p:nvSpPr>
        <p:spPr>
          <a:xfrm>
            <a:off x="4191154" y="2522848"/>
            <a:ext cx="1373498" cy="4462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医疗机构预检分诊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发热门诊</a:t>
            </a:r>
            <a:endParaRPr lang="zh-CN" altLang="en-US" sz="1200" dirty="0"/>
          </a:p>
        </p:txBody>
      </p:sp>
      <p:sp>
        <p:nvSpPr>
          <p:cNvPr id="8" name="矩形 7"/>
          <p:cNvSpPr/>
          <p:nvPr/>
        </p:nvSpPr>
        <p:spPr>
          <a:xfrm>
            <a:off x="6206002" y="2570045"/>
            <a:ext cx="1164681" cy="3500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其他疾病</a:t>
            </a:r>
            <a:endParaRPr lang="zh-CN" altLang="en-US" sz="1200" dirty="0"/>
          </a:p>
        </p:txBody>
      </p:sp>
      <p:sp>
        <p:nvSpPr>
          <p:cNvPr id="9" name="矩形 8"/>
          <p:cNvSpPr/>
          <p:nvPr/>
        </p:nvSpPr>
        <p:spPr>
          <a:xfrm>
            <a:off x="1544440" y="3226527"/>
            <a:ext cx="1487670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新冠病原检测</a:t>
            </a:r>
            <a:endParaRPr lang="zh-CN" altLang="en-US" sz="1200" dirty="0"/>
          </a:p>
        </p:txBody>
      </p:sp>
      <p:sp>
        <p:nvSpPr>
          <p:cNvPr id="21" name="菱形 20"/>
          <p:cNvSpPr/>
          <p:nvPr/>
        </p:nvSpPr>
        <p:spPr>
          <a:xfrm>
            <a:off x="4378051" y="3072593"/>
            <a:ext cx="1005233" cy="721001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疑似病例</a:t>
            </a:r>
            <a:endParaRPr lang="zh-CN" altLang="en-US" sz="1200" dirty="0"/>
          </a:p>
        </p:txBody>
      </p:sp>
      <p:sp>
        <p:nvSpPr>
          <p:cNvPr id="43" name="矩形 42"/>
          <p:cNvSpPr/>
          <p:nvPr/>
        </p:nvSpPr>
        <p:spPr>
          <a:xfrm>
            <a:off x="4463471" y="4205995"/>
            <a:ext cx="854214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确诊病例</a:t>
            </a:r>
            <a:endParaRPr lang="zh-CN" altLang="en-US" sz="1200" dirty="0"/>
          </a:p>
        </p:txBody>
      </p:sp>
      <p:sp>
        <p:nvSpPr>
          <p:cNvPr id="44" name="矩形 43"/>
          <p:cNvSpPr/>
          <p:nvPr/>
        </p:nvSpPr>
        <p:spPr>
          <a:xfrm>
            <a:off x="841879" y="4642774"/>
            <a:ext cx="956923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24</a:t>
            </a:r>
            <a:r>
              <a:rPr lang="zh-CN" altLang="en-US" sz="1200" dirty="0" smtClean="0"/>
              <a:t>小时再次采样</a:t>
            </a:r>
            <a:endParaRPr lang="zh-CN" altLang="en-US" sz="1200" dirty="0"/>
          </a:p>
        </p:txBody>
      </p:sp>
      <p:cxnSp>
        <p:nvCxnSpPr>
          <p:cNvPr id="60" name="直接箭头连接符 59"/>
          <p:cNvCxnSpPr>
            <a:stCxn id="7" idx="2"/>
            <a:endCxn id="21" idx="0"/>
          </p:cNvCxnSpPr>
          <p:nvPr/>
        </p:nvCxnSpPr>
        <p:spPr>
          <a:xfrm>
            <a:off x="4877903" y="2969111"/>
            <a:ext cx="2765" cy="1034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2" name="菱形 71"/>
          <p:cNvSpPr/>
          <p:nvPr/>
        </p:nvSpPr>
        <p:spPr>
          <a:xfrm>
            <a:off x="4176358" y="48626"/>
            <a:ext cx="1293465" cy="761726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发热或呼吸道</a:t>
            </a:r>
            <a:r>
              <a:rPr lang="zh-CN" altLang="en-US" sz="1200" dirty="0" smtClean="0"/>
              <a:t>症状</a:t>
            </a:r>
            <a:endParaRPr lang="zh-CN" altLang="en-US" sz="1200" dirty="0"/>
          </a:p>
        </p:txBody>
      </p:sp>
      <p:cxnSp>
        <p:nvCxnSpPr>
          <p:cNvPr id="81" name="直接箭头连接符 80"/>
          <p:cNvCxnSpPr>
            <a:stCxn id="72" idx="2"/>
            <a:endCxn id="84" idx="0"/>
          </p:cNvCxnSpPr>
          <p:nvPr/>
        </p:nvCxnSpPr>
        <p:spPr>
          <a:xfrm>
            <a:off x="4823091" y="810352"/>
            <a:ext cx="6608" cy="4905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2" name="文本框 81"/>
          <p:cNvSpPr txBox="1"/>
          <p:nvPr/>
        </p:nvSpPr>
        <p:spPr>
          <a:xfrm>
            <a:off x="4678991" y="859182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85" name="矩形 84"/>
          <p:cNvSpPr/>
          <p:nvPr/>
        </p:nvSpPr>
        <p:spPr>
          <a:xfrm>
            <a:off x="6180404" y="250700"/>
            <a:ext cx="1165457" cy="3500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排除</a:t>
            </a:r>
            <a:endParaRPr lang="zh-CN" altLang="en-US" sz="1200" dirty="0"/>
          </a:p>
        </p:txBody>
      </p:sp>
      <p:cxnSp>
        <p:nvCxnSpPr>
          <p:cNvPr id="87" name="直接箭头连接符 86"/>
          <p:cNvCxnSpPr>
            <a:stCxn id="72" idx="3"/>
            <a:endCxn id="85" idx="1"/>
          </p:cNvCxnSpPr>
          <p:nvPr/>
        </p:nvCxnSpPr>
        <p:spPr>
          <a:xfrm flipV="1">
            <a:off x="5469823" y="426314"/>
            <a:ext cx="710565" cy="38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90" name="文本框 89"/>
          <p:cNvSpPr txBox="1"/>
          <p:nvPr/>
        </p:nvSpPr>
        <p:spPr>
          <a:xfrm>
            <a:off x="5636923" y="291589"/>
            <a:ext cx="27179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sp>
        <p:nvSpPr>
          <p:cNvPr id="92" name="矩形 91"/>
          <p:cNvSpPr/>
          <p:nvPr/>
        </p:nvSpPr>
        <p:spPr>
          <a:xfrm>
            <a:off x="946220" y="6352050"/>
            <a:ext cx="772179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排除</a:t>
            </a:r>
            <a:endParaRPr lang="zh-CN" altLang="en-US" sz="1200" dirty="0"/>
          </a:p>
        </p:txBody>
      </p:sp>
      <p:cxnSp>
        <p:nvCxnSpPr>
          <p:cNvPr id="117" name="直接箭头连接符 116"/>
          <p:cNvCxnSpPr>
            <a:stCxn id="21" idx="1"/>
            <a:endCxn id="9" idx="3"/>
          </p:cNvCxnSpPr>
          <p:nvPr/>
        </p:nvCxnSpPr>
        <p:spPr>
          <a:xfrm flipH="1">
            <a:off x="3032110" y="3433094"/>
            <a:ext cx="1345941" cy="43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4" name="菱形 123"/>
          <p:cNvSpPr/>
          <p:nvPr/>
        </p:nvSpPr>
        <p:spPr>
          <a:xfrm>
            <a:off x="1850074" y="4078254"/>
            <a:ext cx="876402" cy="672408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cxnSp>
        <p:nvCxnSpPr>
          <p:cNvPr id="126" name="直接箭头连接符 125"/>
          <p:cNvCxnSpPr>
            <a:stCxn id="9" idx="2"/>
            <a:endCxn id="124" idx="0"/>
          </p:cNvCxnSpPr>
          <p:nvPr/>
        </p:nvCxnSpPr>
        <p:spPr>
          <a:xfrm>
            <a:off x="2288275" y="3648299"/>
            <a:ext cx="0" cy="4299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41" name="直接箭头连接符 140"/>
          <p:cNvCxnSpPr>
            <a:stCxn id="224" idx="2"/>
            <a:endCxn id="92" idx="0"/>
          </p:cNvCxnSpPr>
          <p:nvPr/>
        </p:nvCxnSpPr>
        <p:spPr>
          <a:xfrm>
            <a:off x="1319842" y="5899576"/>
            <a:ext cx="12468" cy="452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44" name="矩形 143"/>
          <p:cNvSpPr/>
          <p:nvPr/>
        </p:nvSpPr>
        <p:spPr>
          <a:xfrm>
            <a:off x="6208926" y="3191750"/>
            <a:ext cx="1164681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新冠病原检测</a:t>
            </a:r>
            <a:endParaRPr lang="zh-CN" altLang="en-US" sz="1200" dirty="0"/>
          </a:p>
        </p:txBody>
      </p:sp>
      <p:cxnSp>
        <p:nvCxnSpPr>
          <p:cNvPr id="146" name="直接箭头连接符 145"/>
          <p:cNvCxnSpPr/>
          <p:nvPr/>
        </p:nvCxnSpPr>
        <p:spPr>
          <a:xfrm flipV="1">
            <a:off x="5383284" y="3424152"/>
            <a:ext cx="825642" cy="89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47" name="文本框 146"/>
          <p:cNvSpPr txBox="1"/>
          <p:nvPr/>
        </p:nvSpPr>
        <p:spPr>
          <a:xfrm>
            <a:off x="5617301" y="3266448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151" name="直接箭头连接符 150"/>
          <p:cNvCxnSpPr>
            <a:stCxn id="7" idx="3"/>
            <a:endCxn id="8" idx="1"/>
          </p:cNvCxnSpPr>
          <p:nvPr/>
        </p:nvCxnSpPr>
        <p:spPr>
          <a:xfrm flipV="1">
            <a:off x="5564652" y="2745070"/>
            <a:ext cx="641350" cy="9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67" name="菱形 166"/>
          <p:cNvSpPr/>
          <p:nvPr/>
        </p:nvSpPr>
        <p:spPr>
          <a:xfrm>
            <a:off x="8036073" y="3066432"/>
            <a:ext cx="876402" cy="672408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cxnSp>
        <p:nvCxnSpPr>
          <p:cNvPr id="169" name="直接箭头连接符 168"/>
          <p:cNvCxnSpPr>
            <a:stCxn id="144" idx="3"/>
            <a:endCxn id="167" idx="1"/>
          </p:cNvCxnSpPr>
          <p:nvPr/>
        </p:nvCxnSpPr>
        <p:spPr>
          <a:xfrm>
            <a:off x="7373607" y="3402636"/>
            <a:ext cx="66246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74" name="肘形连接符 173"/>
          <p:cNvCxnSpPr>
            <a:stCxn id="167" idx="0"/>
            <a:endCxn id="8" idx="3"/>
          </p:cNvCxnSpPr>
          <p:nvPr/>
        </p:nvCxnSpPr>
        <p:spPr>
          <a:xfrm rot="16200000" flipV="1">
            <a:off x="7761798" y="2353955"/>
            <a:ext cx="321362" cy="110359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75" name="文本框 174"/>
          <p:cNvSpPr txBox="1"/>
          <p:nvPr/>
        </p:nvSpPr>
        <p:spPr>
          <a:xfrm>
            <a:off x="8334778" y="2770590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219" name="肘形连接符 218"/>
          <p:cNvCxnSpPr>
            <a:stCxn id="167" idx="2"/>
            <a:endCxn id="43" idx="3"/>
          </p:cNvCxnSpPr>
          <p:nvPr/>
        </p:nvCxnSpPr>
        <p:spPr>
          <a:xfrm rot="5400000">
            <a:off x="6556960" y="2499566"/>
            <a:ext cx="678041" cy="315658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24" name="菱形 223"/>
          <p:cNvSpPr/>
          <p:nvPr/>
        </p:nvSpPr>
        <p:spPr>
          <a:xfrm>
            <a:off x="881641" y="5227168"/>
            <a:ext cx="876402" cy="672408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sp>
        <p:nvSpPr>
          <p:cNvPr id="47" name="文本框 46"/>
          <p:cNvSpPr txBox="1"/>
          <p:nvPr/>
        </p:nvSpPr>
        <p:spPr>
          <a:xfrm>
            <a:off x="1183945" y="5967199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11" name="直接箭头连接符 10"/>
          <p:cNvCxnSpPr>
            <a:stCxn id="44" idx="2"/>
          </p:cNvCxnSpPr>
          <p:nvPr/>
        </p:nvCxnSpPr>
        <p:spPr>
          <a:xfrm flipH="1">
            <a:off x="1319843" y="5064546"/>
            <a:ext cx="498" cy="184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2" name="肘形连接符 41"/>
          <p:cNvCxnSpPr/>
          <p:nvPr/>
        </p:nvCxnSpPr>
        <p:spPr>
          <a:xfrm rot="10800000" flipV="1">
            <a:off x="1320342" y="4425216"/>
            <a:ext cx="529733" cy="228316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8" name="肘形连接符 47"/>
          <p:cNvCxnSpPr/>
          <p:nvPr/>
        </p:nvCxnSpPr>
        <p:spPr>
          <a:xfrm flipV="1">
            <a:off x="1742738" y="4427639"/>
            <a:ext cx="2709975" cy="114482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4" name="矩形 83"/>
          <p:cNvSpPr/>
          <p:nvPr/>
        </p:nvSpPr>
        <p:spPr>
          <a:xfrm>
            <a:off x="3851752" y="1300895"/>
            <a:ext cx="1955894" cy="4121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学校对出现症状前</a:t>
            </a:r>
            <a:r>
              <a:rPr lang="en-US" altLang="zh-CN" sz="1200" dirty="0" smtClean="0"/>
              <a:t>14</a:t>
            </a:r>
            <a:r>
              <a:rPr lang="zh-CN" altLang="en-US" sz="1200" dirty="0" smtClean="0"/>
              <a:t>天内流行病史进行初步排查</a:t>
            </a:r>
            <a:endParaRPr lang="zh-CN" altLang="en-US" sz="1200" dirty="0"/>
          </a:p>
        </p:txBody>
      </p:sp>
      <p:sp>
        <p:nvSpPr>
          <p:cNvPr id="121" name="矩形 120"/>
          <p:cNvSpPr/>
          <p:nvPr/>
        </p:nvSpPr>
        <p:spPr>
          <a:xfrm>
            <a:off x="3820047" y="1924348"/>
            <a:ext cx="916959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专人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专车护送</a:t>
            </a:r>
            <a:endParaRPr lang="zh-CN" altLang="en-US" sz="1200" dirty="0"/>
          </a:p>
        </p:txBody>
      </p:sp>
      <p:sp>
        <p:nvSpPr>
          <p:cNvPr id="122" name="矩形 121"/>
          <p:cNvSpPr/>
          <p:nvPr/>
        </p:nvSpPr>
        <p:spPr>
          <a:xfrm>
            <a:off x="4992489" y="1936376"/>
            <a:ext cx="798548" cy="4166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家长陪同</a:t>
            </a:r>
            <a:endParaRPr lang="zh-CN" altLang="en-US" sz="1200" dirty="0"/>
          </a:p>
        </p:txBody>
      </p:sp>
      <p:cxnSp>
        <p:nvCxnSpPr>
          <p:cNvPr id="99" name="肘形连接符 98"/>
          <p:cNvCxnSpPr>
            <a:stCxn id="84" idx="1"/>
            <a:endCxn id="121" idx="1"/>
          </p:cNvCxnSpPr>
          <p:nvPr/>
        </p:nvCxnSpPr>
        <p:spPr>
          <a:xfrm rot="10800000" flipV="1">
            <a:off x="3820048" y="1506976"/>
            <a:ext cx="31705" cy="628257"/>
          </a:xfrm>
          <a:prstGeom prst="bentConnector3">
            <a:avLst>
              <a:gd name="adj1" fmla="val 821022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1" name="肘形连接符 100"/>
          <p:cNvCxnSpPr>
            <a:stCxn id="84" idx="3"/>
            <a:endCxn id="122" idx="3"/>
          </p:cNvCxnSpPr>
          <p:nvPr/>
        </p:nvCxnSpPr>
        <p:spPr>
          <a:xfrm flipH="1">
            <a:off x="5791037" y="1506977"/>
            <a:ext cx="16609" cy="637733"/>
          </a:xfrm>
          <a:prstGeom prst="bentConnector3">
            <a:avLst>
              <a:gd name="adj1" fmla="val -1376362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7" name="文本框 126"/>
          <p:cNvSpPr txBox="1"/>
          <p:nvPr/>
        </p:nvSpPr>
        <p:spPr>
          <a:xfrm>
            <a:off x="3448128" y="1691774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28" name="文本框 127"/>
          <p:cNvSpPr txBox="1"/>
          <p:nvPr/>
        </p:nvSpPr>
        <p:spPr>
          <a:xfrm>
            <a:off x="5908610" y="1701093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无</a:t>
            </a:r>
            <a:endParaRPr lang="zh-CN" altLang="en-US" sz="1200" dirty="0"/>
          </a:p>
        </p:txBody>
      </p:sp>
      <p:cxnSp>
        <p:nvCxnSpPr>
          <p:cNvPr id="103" name="肘形连接符 102"/>
          <p:cNvCxnSpPr>
            <a:stCxn id="121" idx="2"/>
            <a:endCxn id="7" idx="0"/>
          </p:cNvCxnSpPr>
          <p:nvPr/>
        </p:nvCxnSpPr>
        <p:spPr>
          <a:xfrm rot="16200000" flipH="1">
            <a:off x="4489851" y="2134796"/>
            <a:ext cx="176728" cy="59937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5" name="肘形连接符 104"/>
          <p:cNvCxnSpPr/>
          <p:nvPr/>
        </p:nvCxnSpPr>
        <p:spPr>
          <a:xfrm rot="5400000">
            <a:off x="5049931" y="2170257"/>
            <a:ext cx="169805" cy="51386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52" name="矩形 151"/>
          <p:cNvSpPr/>
          <p:nvPr/>
        </p:nvSpPr>
        <p:spPr>
          <a:xfrm>
            <a:off x="1455739" y="2206816"/>
            <a:ext cx="1576371" cy="5897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经专业评估、采取局部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整体停课等措施</a:t>
            </a:r>
            <a:endParaRPr lang="en-US" altLang="zh-CN" sz="1200" dirty="0" smtClean="0"/>
          </a:p>
          <a:p>
            <a:pPr algn="ctr"/>
            <a:r>
              <a:rPr lang="zh-CN" altLang="en-US" sz="1200" dirty="0" smtClean="0"/>
              <a:t>密切接触者集中隔离</a:t>
            </a:r>
            <a:endParaRPr lang="zh-CN" altLang="en-US" sz="1200" dirty="0"/>
          </a:p>
        </p:txBody>
      </p:sp>
      <p:cxnSp>
        <p:nvCxnSpPr>
          <p:cNvPr id="159" name="肘形连接符 158"/>
          <p:cNvCxnSpPr>
            <a:stCxn id="21" idx="1"/>
            <a:endCxn id="152" idx="3"/>
          </p:cNvCxnSpPr>
          <p:nvPr/>
        </p:nvCxnSpPr>
        <p:spPr>
          <a:xfrm rot="10800000">
            <a:off x="3032111" y="2501694"/>
            <a:ext cx="1345941" cy="9314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92" name="矩形 191"/>
          <p:cNvSpPr/>
          <p:nvPr/>
        </p:nvSpPr>
        <p:spPr>
          <a:xfrm>
            <a:off x="4088921" y="5259389"/>
            <a:ext cx="1609882" cy="5955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经专业评估、采取局部</a:t>
            </a:r>
            <a:r>
              <a:rPr lang="en-US" altLang="zh-CN" sz="1200" dirty="0"/>
              <a:t>/</a:t>
            </a:r>
            <a:r>
              <a:rPr lang="zh-CN" altLang="en-US" sz="1200" dirty="0"/>
              <a:t>整体停课等措施</a:t>
            </a:r>
            <a:endParaRPr lang="en-US" altLang="zh-CN" sz="1200" dirty="0"/>
          </a:p>
          <a:p>
            <a:pPr algn="ctr"/>
            <a:r>
              <a:rPr lang="zh-CN" altLang="en-US" sz="1200" dirty="0" smtClean="0"/>
              <a:t>密切接触者集中隔离</a:t>
            </a:r>
            <a:endParaRPr lang="zh-CN" altLang="en-US" sz="1200" dirty="0"/>
          </a:p>
        </p:txBody>
      </p:sp>
      <p:cxnSp>
        <p:nvCxnSpPr>
          <p:cNvPr id="188" name="直接箭头连接符 187"/>
          <p:cNvCxnSpPr>
            <a:stCxn id="43" idx="2"/>
            <a:endCxn id="192" idx="0"/>
          </p:cNvCxnSpPr>
          <p:nvPr/>
        </p:nvCxnSpPr>
        <p:spPr>
          <a:xfrm>
            <a:off x="4890578" y="4627767"/>
            <a:ext cx="3284" cy="6316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01" name="矩形 200"/>
          <p:cNvSpPr/>
          <p:nvPr/>
        </p:nvSpPr>
        <p:spPr>
          <a:xfrm>
            <a:off x="7575838" y="1764256"/>
            <a:ext cx="1487670" cy="6494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如为传染病，按其他传染病规定处理</a:t>
            </a:r>
            <a:endParaRPr lang="zh-CN" altLang="en-US" sz="1200" dirty="0"/>
          </a:p>
        </p:txBody>
      </p:sp>
      <p:cxnSp>
        <p:nvCxnSpPr>
          <p:cNvPr id="199" name="肘形连接符 198"/>
          <p:cNvCxnSpPr>
            <a:stCxn id="8" idx="0"/>
          </p:cNvCxnSpPr>
          <p:nvPr/>
        </p:nvCxnSpPr>
        <p:spPr>
          <a:xfrm rot="5400000" flipH="1" flipV="1">
            <a:off x="6928578" y="1935994"/>
            <a:ext cx="493816" cy="77428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39" name="文本框 138"/>
          <p:cNvSpPr txBox="1"/>
          <p:nvPr/>
        </p:nvSpPr>
        <p:spPr>
          <a:xfrm>
            <a:off x="1461881" y="4213350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sp>
        <p:nvSpPr>
          <p:cNvPr id="45" name="文本框 44"/>
          <p:cNvSpPr txBox="1"/>
          <p:nvPr/>
        </p:nvSpPr>
        <p:spPr>
          <a:xfrm>
            <a:off x="2089256" y="5473088"/>
            <a:ext cx="298942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120" name="文本框 119"/>
          <p:cNvSpPr txBox="1"/>
          <p:nvPr/>
        </p:nvSpPr>
        <p:spPr>
          <a:xfrm>
            <a:off x="3902614" y="3278914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182" name="文本框 181"/>
          <p:cNvSpPr txBox="1"/>
          <p:nvPr/>
        </p:nvSpPr>
        <p:spPr>
          <a:xfrm>
            <a:off x="8334778" y="3918326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cxnSp>
        <p:nvCxnSpPr>
          <p:cNvPr id="5" name="肘形连接符 4"/>
          <p:cNvCxnSpPr>
            <a:stCxn id="127" idx="1"/>
            <a:endCxn id="6" idx="3"/>
          </p:cNvCxnSpPr>
          <p:nvPr/>
        </p:nvCxnSpPr>
        <p:spPr>
          <a:xfrm rot="10800000">
            <a:off x="3031096" y="1164280"/>
            <a:ext cx="417033" cy="66599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4097547" y="6352050"/>
            <a:ext cx="1609882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密切接触者</a:t>
            </a:r>
            <a:r>
              <a:rPr lang="zh-CN" altLang="en-US" sz="1200" dirty="0"/>
              <a:t>解除</a:t>
            </a:r>
            <a:r>
              <a:rPr lang="zh-CN" altLang="en-US" sz="1200" dirty="0" smtClean="0"/>
              <a:t>隔离</a:t>
            </a:r>
            <a:endParaRPr lang="zh-CN" altLang="en-US" sz="1200" dirty="0"/>
          </a:p>
        </p:txBody>
      </p:sp>
      <p:cxnSp>
        <p:nvCxnSpPr>
          <p:cNvPr id="13" name="直接箭头连接符 12"/>
          <p:cNvCxnSpPr>
            <a:stCxn id="92" idx="3"/>
            <a:endCxn id="63" idx="1"/>
          </p:cNvCxnSpPr>
          <p:nvPr/>
        </p:nvCxnSpPr>
        <p:spPr>
          <a:xfrm>
            <a:off x="1718399" y="6562936"/>
            <a:ext cx="237914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/>
          <p:nvPr/>
        </p:nvSpPr>
        <p:spPr>
          <a:xfrm>
            <a:off x="6321091" y="871370"/>
            <a:ext cx="1297026" cy="6388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预防性消毒、通风后上课</a:t>
            </a:r>
            <a:endParaRPr lang="zh-CN" altLang="en-US" sz="1200" dirty="0"/>
          </a:p>
        </p:txBody>
      </p:sp>
      <p:sp>
        <p:nvSpPr>
          <p:cNvPr id="104" name="矩形 103"/>
          <p:cNvSpPr/>
          <p:nvPr/>
        </p:nvSpPr>
        <p:spPr>
          <a:xfrm>
            <a:off x="6860793" y="5217459"/>
            <a:ext cx="1609882" cy="6777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根据疫情控制情况，经专业评估，按相关规定组织复学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复课</a:t>
            </a:r>
            <a:endParaRPr lang="zh-CN" altLang="en-US" sz="1200" dirty="0"/>
          </a:p>
        </p:txBody>
      </p:sp>
      <p:cxnSp>
        <p:nvCxnSpPr>
          <p:cNvPr id="55" name="直接箭头连接符 54"/>
          <p:cNvCxnSpPr>
            <a:stCxn id="192" idx="3"/>
            <a:endCxn id="104" idx="1"/>
          </p:cNvCxnSpPr>
          <p:nvPr/>
        </p:nvCxnSpPr>
        <p:spPr>
          <a:xfrm flipV="1">
            <a:off x="5698803" y="5556325"/>
            <a:ext cx="1161990" cy="8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形状 88"/>
          <p:cNvCxnSpPr/>
          <p:nvPr/>
        </p:nvCxnSpPr>
        <p:spPr>
          <a:xfrm flipV="1">
            <a:off x="6201919" y="1506070"/>
            <a:ext cx="284942" cy="33352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文本框 137"/>
          <p:cNvSpPr txBox="1"/>
          <p:nvPr/>
        </p:nvSpPr>
        <p:spPr>
          <a:xfrm>
            <a:off x="2939118" y="4281646"/>
            <a:ext cx="331212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cxnSp>
        <p:nvCxnSpPr>
          <p:cNvPr id="71" name="直接箭头连接符 70"/>
          <p:cNvCxnSpPr>
            <a:stCxn id="124" idx="3"/>
            <a:endCxn id="138" idx="1"/>
          </p:cNvCxnSpPr>
          <p:nvPr/>
        </p:nvCxnSpPr>
        <p:spPr>
          <a:xfrm>
            <a:off x="2726476" y="4414458"/>
            <a:ext cx="212642" cy="56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/>
          <p:cNvSpPr txBox="1"/>
          <p:nvPr/>
        </p:nvSpPr>
        <p:spPr>
          <a:xfrm>
            <a:off x="9063355" y="3648075"/>
            <a:ext cx="2945765" cy="1476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  <a:buNone/>
            </a:pPr>
            <a:r>
              <a:rPr lang="zh-CN" altLang="en-US" sz="1800" b="1">
                <a:solidFill>
                  <a:schemeClr val="accent5">
                    <a:lumMod val="50000"/>
                  </a:schemeClr>
                </a:solidFill>
              </a:rPr>
              <a:t>引导到（临时）隔离室，复测2次腋下温度，间隔不少于10分钟，2次复测体温均正常，且无呼吸道等其他症状者，可正常上课或工作。</a:t>
            </a:r>
            <a:endParaRPr lang="zh-CN" altLang="en-US" sz="1800" b="1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84555" y="849854"/>
            <a:ext cx="1546540" cy="6288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7" name="矩形 6"/>
          <p:cNvSpPr/>
          <p:nvPr/>
        </p:nvSpPr>
        <p:spPr>
          <a:xfrm>
            <a:off x="4191154" y="2522848"/>
            <a:ext cx="1373498" cy="4462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医疗机构预检分诊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发热门诊</a:t>
            </a:r>
            <a:endParaRPr lang="zh-CN" altLang="en-US" sz="1200" dirty="0"/>
          </a:p>
        </p:txBody>
      </p:sp>
      <p:sp>
        <p:nvSpPr>
          <p:cNvPr id="8" name="矩形 7"/>
          <p:cNvSpPr/>
          <p:nvPr/>
        </p:nvSpPr>
        <p:spPr>
          <a:xfrm>
            <a:off x="6206002" y="2570045"/>
            <a:ext cx="1164681" cy="3500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其他疾病</a:t>
            </a:r>
            <a:endParaRPr lang="zh-CN" altLang="en-US" sz="1200" dirty="0"/>
          </a:p>
        </p:txBody>
      </p:sp>
      <p:sp>
        <p:nvSpPr>
          <p:cNvPr id="9" name="矩形 8"/>
          <p:cNvSpPr/>
          <p:nvPr/>
        </p:nvSpPr>
        <p:spPr>
          <a:xfrm>
            <a:off x="1544440" y="3226527"/>
            <a:ext cx="1487670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新冠病原检测</a:t>
            </a:r>
            <a:endParaRPr lang="zh-CN" altLang="en-US" sz="1200" dirty="0"/>
          </a:p>
        </p:txBody>
      </p:sp>
      <p:sp>
        <p:nvSpPr>
          <p:cNvPr id="21" name="菱形 20"/>
          <p:cNvSpPr/>
          <p:nvPr/>
        </p:nvSpPr>
        <p:spPr>
          <a:xfrm>
            <a:off x="4378051" y="3072593"/>
            <a:ext cx="1005233" cy="721001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疑似病例</a:t>
            </a:r>
            <a:endParaRPr lang="zh-CN" altLang="en-US" sz="1200" dirty="0"/>
          </a:p>
        </p:txBody>
      </p:sp>
      <p:sp>
        <p:nvSpPr>
          <p:cNvPr id="43" name="矩形 42"/>
          <p:cNvSpPr/>
          <p:nvPr/>
        </p:nvSpPr>
        <p:spPr>
          <a:xfrm>
            <a:off x="4463471" y="4205995"/>
            <a:ext cx="854214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确诊病例</a:t>
            </a:r>
            <a:endParaRPr lang="zh-CN" altLang="en-US" sz="1200" dirty="0"/>
          </a:p>
        </p:txBody>
      </p:sp>
      <p:sp>
        <p:nvSpPr>
          <p:cNvPr id="44" name="矩形 43"/>
          <p:cNvSpPr/>
          <p:nvPr/>
        </p:nvSpPr>
        <p:spPr>
          <a:xfrm>
            <a:off x="841879" y="4642774"/>
            <a:ext cx="956923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24</a:t>
            </a:r>
            <a:r>
              <a:rPr lang="zh-CN" altLang="en-US" sz="1200" dirty="0" smtClean="0"/>
              <a:t>小时再次采样</a:t>
            </a:r>
            <a:endParaRPr lang="zh-CN" altLang="en-US" sz="1200" dirty="0"/>
          </a:p>
        </p:txBody>
      </p:sp>
      <p:cxnSp>
        <p:nvCxnSpPr>
          <p:cNvPr id="60" name="直接箭头连接符 59"/>
          <p:cNvCxnSpPr>
            <a:stCxn id="7" idx="2"/>
            <a:endCxn id="21" idx="0"/>
          </p:cNvCxnSpPr>
          <p:nvPr/>
        </p:nvCxnSpPr>
        <p:spPr>
          <a:xfrm>
            <a:off x="4877903" y="2969111"/>
            <a:ext cx="2765" cy="1034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2" name="菱形 71"/>
          <p:cNvSpPr/>
          <p:nvPr/>
        </p:nvSpPr>
        <p:spPr>
          <a:xfrm>
            <a:off x="4176358" y="48626"/>
            <a:ext cx="1293465" cy="761726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发热或呼吸道</a:t>
            </a:r>
            <a:r>
              <a:rPr lang="zh-CN" altLang="en-US" sz="1200" dirty="0" smtClean="0"/>
              <a:t>症状</a:t>
            </a:r>
            <a:endParaRPr lang="zh-CN" altLang="en-US" sz="1200" dirty="0"/>
          </a:p>
        </p:txBody>
      </p:sp>
      <p:cxnSp>
        <p:nvCxnSpPr>
          <p:cNvPr id="81" name="直接箭头连接符 80"/>
          <p:cNvCxnSpPr>
            <a:stCxn id="72" idx="2"/>
            <a:endCxn id="84" idx="0"/>
          </p:cNvCxnSpPr>
          <p:nvPr/>
        </p:nvCxnSpPr>
        <p:spPr>
          <a:xfrm>
            <a:off x="4823091" y="810352"/>
            <a:ext cx="6608" cy="4905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2" name="文本框 81"/>
          <p:cNvSpPr txBox="1"/>
          <p:nvPr/>
        </p:nvSpPr>
        <p:spPr>
          <a:xfrm>
            <a:off x="4678991" y="859182"/>
            <a:ext cx="271794" cy="27699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85" name="矩形 84"/>
          <p:cNvSpPr/>
          <p:nvPr/>
        </p:nvSpPr>
        <p:spPr>
          <a:xfrm>
            <a:off x="6180404" y="248160"/>
            <a:ext cx="1165457" cy="35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排除</a:t>
            </a:r>
            <a:endParaRPr lang="zh-CN" altLang="en-US" sz="1200" dirty="0"/>
          </a:p>
        </p:txBody>
      </p:sp>
      <p:cxnSp>
        <p:nvCxnSpPr>
          <p:cNvPr id="87" name="直接箭头连接符 86"/>
          <p:cNvCxnSpPr>
            <a:stCxn id="72" idx="3"/>
            <a:endCxn id="85" idx="1"/>
          </p:cNvCxnSpPr>
          <p:nvPr/>
        </p:nvCxnSpPr>
        <p:spPr>
          <a:xfrm flipV="1">
            <a:off x="5469823" y="423185"/>
            <a:ext cx="710581" cy="63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90" name="文本框 89"/>
          <p:cNvSpPr txBox="1"/>
          <p:nvPr/>
        </p:nvSpPr>
        <p:spPr>
          <a:xfrm>
            <a:off x="5617238" y="291589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sp>
        <p:nvSpPr>
          <p:cNvPr id="92" name="矩形 91"/>
          <p:cNvSpPr/>
          <p:nvPr/>
        </p:nvSpPr>
        <p:spPr>
          <a:xfrm>
            <a:off x="946220" y="6352050"/>
            <a:ext cx="772179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排除</a:t>
            </a:r>
            <a:endParaRPr lang="zh-CN" altLang="en-US" sz="1200" dirty="0"/>
          </a:p>
        </p:txBody>
      </p:sp>
      <p:cxnSp>
        <p:nvCxnSpPr>
          <p:cNvPr id="117" name="直接箭头连接符 116"/>
          <p:cNvCxnSpPr>
            <a:stCxn id="21" idx="1"/>
            <a:endCxn id="9" idx="3"/>
          </p:cNvCxnSpPr>
          <p:nvPr/>
        </p:nvCxnSpPr>
        <p:spPr>
          <a:xfrm flipH="1">
            <a:off x="3032110" y="3433094"/>
            <a:ext cx="1345941" cy="43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4" name="菱形 123"/>
          <p:cNvSpPr/>
          <p:nvPr/>
        </p:nvSpPr>
        <p:spPr>
          <a:xfrm>
            <a:off x="1850074" y="4078254"/>
            <a:ext cx="876402" cy="672408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cxnSp>
        <p:nvCxnSpPr>
          <p:cNvPr id="126" name="直接箭头连接符 125"/>
          <p:cNvCxnSpPr>
            <a:stCxn id="9" idx="2"/>
            <a:endCxn id="124" idx="0"/>
          </p:cNvCxnSpPr>
          <p:nvPr/>
        </p:nvCxnSpPr>
        <p:spPr>
          <a:xfrm>
            <a:off x="2288275" y="3648299"/>
            <a:ext cx="0" cy="4299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41" name="直接箭头连接符 140"/>
          <p:cNvCxnSpPr>
            <a:stCxn id="224" idx="2"/>
            <a:endCxn id="92" idx="0"/>
          </p:cNvCxnSpPr>
          <p:nvPr/>
        </p:nvCxnSpPr>
        <p:spPr>
          <a:xfrm>
            <a:off x="1319842" y="5899576"/>
            <a:ext cx="12468" cy="452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44" name="矩形 143"/>
          <p:cNvSpPr/>
          <p:nvPr/>
        </p:nvSpPr>
        <p:spPr>
          <a:xfrm>
            <a:off x="6208926" y="3191750"/>
            <a:ext cx="1164681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新冠病原检测</a:t>
            </a:r>
            <a:endParaRPr lang="zh-CN" altLang="en-US" sz="1200" dirty="0"/>
          </a:p>
        </p:txBody>
      </p:sp>
      <p:cxnSp>
        <p:nvCxnSpPr>
          <p:cNvPr id="146" name="直接箭头连接符 145"/>
          <p:cNvCxnSpPr/>
          <p:nvPr/>
        </p:nvCxnSpPr>
        <p:spPr>
          <a:xfrm flipV="1">
            <a:off x="5383284" y="3424152"/>
            <a:ext cx="825642" cy="89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47" name="文本框 146"/>
          <p:cNvSpPr txBox="1"/>
          <p:nvPr/>
        </p:nvSpPr>
        <p:spPr>
          <a:xfrm>
            <a:off x="5617301" y="3266448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151" name="直接箭头连接符 150"/>
          <p:cNvCxnSpPr>
            <a:stCxn id="7" idx="3"/>
            <a:endCxn id="8" idx="1"/>
          </p:cNvCxnSpPr>
          <p:nvPr/>
        </p:nvCxnSpPr>
        <p:spPr>
          <a:xfrm flipV="1">
            <a:off x="5564652" y="2745070"/>
            <a:ext cx="641350" cy="9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67" name="菱形 166"/>
          <p:cNvSpPr/>
          <p:nvPr/>
        </p:nvSpPr>
        <p:spPr>
          <a:xfrm>
            <a:off x="8036073" y="3066432"/>
            <a:ext cx="876402" cy="672408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cxnSp>
        <p:nvCxnSpPr>
          <p:cNvPr id="169" name="直接箭头连接符 168"/>
          <p:cNvCxnSpPr>
            <a:stCxn id="144" idx="3"/>
            <a:endCxn id="167" idx="1"/>
          </p:cNvCxnSpPr>
          <p:nvPr/>
        </p:nvCxnSpPr>
        <p:spPr>
          <a:xfrm>
            <a:off x="7373607" y="3402636"/>
            <a:ext cx="66246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74" name="肘形连接符 173"/>
          <p:cNvCxnSpPr>
            <a:stCxn id="167" idx="0"/>
            <a:endCxn id="8" idx="3"/>
          </p:cNvCxnSpPr>
          <p:nvPr/>
        </p:nvCxnSpPr>
        <p:spPr>
          <a:xfrm rot="16200000" flipV="1">
            <a:off x="7761798" y="2353955"/>
            <a:ext cx="321362" cy="110359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75" name="文本框 174"/>
          <p:cNvSpPr txBox="1"/>
          <p:nvPr/>
        </p:nvSpPr>
        <p:spPr>
          <a:xfrm>
            <a:off x="8334778" y="2770590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219" name="肘形连接符 218"/>
          <p:cNvCxnSpPr>
            <a:stCxn id="167" idx="2"/>
            <a:endCxn id="43" idx="3"/>
          </p:cNvCxnSpPr>
          <p:nvPr/>
        </p:nvCxnSpPr>
        <p:spPr>
          <a:xfrm rot="5400000">
            <a:off x="6556960" y="2499566"/>
            <a:ext cx="678041" cy="315658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24" name="菱形 223"/>
          <p:cNvSpPr/>
          <p:nvPr/>
        </p:nvSpPr>
        <p:spPr>
          <a:xfrm>
            <a:off x="881641" y="5227168"/>
            <a:ext cx="876402" cy="672408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sp>
        <p:nvSpPr>
          <p:cNvPr id="47" name="文本框 46"/>
          <p:cNvSpPr txBox="1"/>
          <p:nvPr/>
        </p:nvSpPr>
        <p:spPr>
          <a:xfrm>
            <a:off x="1183945" y="5967199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11" name="直接箭头连接符 10"/>
          <p:cNvCxnSpPr>
            <a:stCxn id="44" idx="2"/>
          </p:cNvCxnSpPr>
          <p:nvPr/>
        </p:nvCxnSpPr>
        <p:spPr>
          <a:xfrm flipH="1">
            <a:off x="1319843" y="5064546"/>
            <a:ext cx="498" cy="184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2" name="肘形连接符 41"/>
          <p:cNvCxnSpPr/>
          <p:nvPr/>
        </p:nvCxnSpPr>
        <p:spPr>
          <a:xfrm rot="10800000" flipV="1">
            <a:off x="1320342" y="4425216"/>
            <a:ext cx="529733" cy="228316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8" name="肘形连接符 47"/>
          <p:cNvCxnSpPr/>
          <p:nvPr/>
        </p:nvCxnSpPr>
        <p:spPr>
          <a:xfrm flipV="1">
            <a:off x="1742738" y="4427639"/>
            <a:ext cx="2709975" cy="114482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4" name="矩形 83"/>
          <p:cNvSpPr/>
          <p:nvPr/>
        </p:nvSpPr>
        <p:spPr>
          <a:xfrm>
            <a:off x="3851752" y="1300895"/>
            <a:ext cx="1955894" cy="41216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学校对出现症状前</a:t>
            </a:r>
            <a:r>
              <a:rPr lang="en-US" altLang="zh-CN" sz="1200" dirty="0" smtClean="0"/>
              <a:t>14</a:t>
            </a:r>
            <a:r>
              <a:rPr lang="zh-CN" altLang="en-US" sz="1200" dirty="0" smtClean="0"/>
              <a:t>天内流行病史进行初步排查</a:t>
            </a:r>
            <a:endParaRPr lang="zh-CN" altLang="en-US" sz="1200" dirty="0"/>
          </a:p>
        </p:txBody>
      </p:sp>
      <p:sp>
        <p:nvSpPr>
          <p:cNvPr id="121" name="矩形 120"/>
          <p:cNvSpPr/>
          <p:nvPr/>
        </p:nvSpPr>
        <p:spPr>
          <a:xfrm>
            <a:off x="3820047" y="1924348"/>
            <a:ext cx="916959" cy="4217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专人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专车护送</a:t>
            </a:r>
            <a:endParaRPr lang="zh-CN" altLang="en-US" sz="1200" dirty="0"/>
          </a:p>
        </p:txBody>
      </p:sp>
      <p:sp>
        <p:nvSpPr>
          <p:cNvPr id="122" name="矩形 121"/>
          <p:cNvSpPr/>
          <p:nvPr/>
        </p:nvSpPr>
        <p:spPr>
          <a:xfrm>
            <a:off x="4992489" y="1936376"/>
            <a:ext cx="798548" cy="4166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家长陪同</a:t>
            </a:r>
            <a:endParaRPr lang="zh-CN" altLang="en-US" sz="1200" dirty="0"/>
          </a:p>
        </p:txBody>
      </p:sp>
      <p:cxnSp>
        <p:nvCxnSpPr>
          <p:cNvPr id="99" name="肘形连接符 98"/>
          <p:cNvCxnSpPr>
            <a:stCxn id="84" idx="1"/>
            <a:endCxn id="121" idx="1"/>
          </p:cNvCxnSpPr>
          <p:nvPr/>
        </p:nvCxnSpPr>
        <p:spPr>
          <a:xfrm rot="10800000" flipV="1">
            <a:off x="3820048" y="1506976"/>
            <a:ext cx="31705" cy="628257"/>
          </a:xfrm>
          <a:prstGeom prst="bentConnector3">
            <a:avLst>
              <a:gd name="adj1" fmla="val 821022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1" name="肘形连接符 100"/>
          <p:cNvCxnSpPr>
            <a:stCxn id="84" idx="3"/>
            <a:endCxn id="122" idx="3"/>
          </p:cNvCxnSpPr>
          <p:nvPr/>
        </p:nvCxnSpPr>
        <p:spPr>
          <a:xfrm flipH="1">
            <a:off x="5791037" y="1506977"/>
            <a:ext cx="16609" cy="637733"/>
          </a:xfrm>
          <a:prstGeom prst="bentConnector3">
            <a:avLst>
              <a:gd name="adj1" fmla="val -1376362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7" name="文本框 126"/>
          <p:cNvSpPr txBox="1"/>
          <p:nvPr/>
        </p:nvSpPr>
        <p:spPr>
          <a:xfrm>
            <a:off x="3448128" y="1691774"/>
            <a:ext cx="27179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28" name="文本框 127"/>
          <p:cNvSpPr txBox="1"/>
          <p:nvPr/>
        </p:nvSpPr>
        <p:spPr>
          <a:xfrm>
            <a:off x="5908610" y="1701093"/>
            <a:ext cx="271794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无</a:t>
            </a:r>
            <a:endParaRPr lang="zh-CN" altLang="en-US" sz="1200" dirty="0"/>
          </a:p>
        </p:txBody>
      </p:sp>
      <p:cxnSp>
        <p:nvCxnSpPr>
          <p:cNvPr id="103" name="肘形连接符 102"/>
          <p:cNvCxnSpPr>
            <a:stCxn id="121" idx="2"/>
            <a:endCxn id="7" idx="0"/>
          </p:cNvCxnSpPr>
          <p:nvPr/>
        </p:nvCxnSpPr>
        <p:spPr>
          <a:xfrm rot="16200000" flipH="1">
            <a:off x="4489851" y="2134796"/>
            <a:ext cx="176728" cy="59937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5" name="肘形连接符 104"/>
          <p:cNvCxnSpPr/>
          <p:nvPr/>
        </p:nvCxnSpPr>
        <p:spPr>
          <a:xfrm rot="5400000">
            <a:off x="5049931" y="2170257"/>
            <a:ext cx="169805" cy="51386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52" name="矩形 151"/>
          <p:cNvSpPr/>
          <p:nvPr/>
        </p:nvSpPr>
        <p:spPr>
          <a:xfrm>
            <a:off x="1455739" y="2206816"/>
            <a:ext cx="1576371" cy="5897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经专业评估、采取局部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整体停课等措施</a:t>
            </a:r>
            <a:endParaRPr lang="en-US" altLang="zh-CN" sz="1200" dirty="0" smtClean="0"/>
          </a:p>
          <a:p>
            <a:pPr algn="ctr"/>
            <a:r>
              <a:rPr lang="zh-CN" altLang="en-US" sz="1200" dirty="0" smtClean="0"/>
              <a:t>密切接触者集中隔离</a:t>
            </a:r>
            <a:endParaRPr lang="zh-CN" altLang="en-US" sz="1200" dirty="0"/>
          </a:p>
        </p:txBody>
      </p:sp>
      <p:cxnSp>
        <p:nvCxnSpPr>
          <p:cNvPr id="159" name="肘形连接符 158"/>
          <p:cNvCxnSpPr>
            <a:stCxn id="21" idx="1"/>
            <a:endCxn id="152" idx="3"/>
          </p:cNvCxnSpPr>
          <p:nvPr/>
        </p:nvCxnSpPr>
        <p:spPr>
          <a:xfrm rot="10800000">
            <a:off x="3032111" y="2501694"/>
            <a:ext cx="1345941" cy="9314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92" name="矩形 191"/>
          <p:cNvSpPr/>
          <p:nvPr/>
        </p:nvSpPr>
        <p:spPr>
          <a:xfrm>
            <a:off x="4088921" y="5259389"/>
            <a:ext cx="1609882" cy="5955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经专业评估、采取局部</a:t>
            </a:r>
            <a:r>
              <a:rPr lang="en-US" altLang="zh-CN" sz="1200" dirty="0"/>
              <a:t>/</a:t>
            </a:r>
            <a:r>
              <a:rPr lang="zh-CN" altLang="en-US" sz="1200" dirty="0"/>
              <a:t>整体停课等措施</a:t>
            </a:r>
            <a:endParaRPr lang="en-US" altLang="zh-CN" sz="1200" dirty="0"/>
          </a:p>
          <a:p>
            <a:pPr algn="ctr"/>
            <a:r>
              <a:rPr lang="zh-CN" altLang="en-US" sz="1200" dirty="0" smtClean="0"/>
              <a:t>密切接触者集中隔离</a:t>
            </a:r>
            <a:endParaRPr lang="zh-CN" altLang="en-US" sz="1200" dirty="0"/>
          </a:p>
        </p:txBody>
      </p:sp>
      <p:cxnSp>
        <p:nvCxnSpPr>
          <p:cNvPr id="188" name="直接箭头连接符 187"/>
          <p:cNvCxnSpPr>
            <a:stCxn id="43" idx="2"/>
            <a:endCxn id="192" idx="0"/>
          </p:cNvCxnSpPr>
          <p:nvPr/>
        </p:nvCxnSpPr>
        <p:spPr>
          <a:xfrm>
            <a:off x="4890578" y="4627767"/>
            <a:ext cx="3284" cy="6316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01" name="矩形 200"/>
          <p:cNvSpPr/>
          <p:nvPr/>
        </p:nvSpPr>
        <p:spPr>
          <a:xfrm>
            <a:off x="7575838" y="1764256"/>
            <a:ext cx="1487670" cy="6494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如为传染病，按其他传染病规定处理</a:t>
            </a:r>
            <a:endParaRPr lang="zh-CN" altLang="en-US" sz="1200" dirty="0"/>
          </a:p>
        </p:txBody>
      </p:sp>
      <p:cxnSp>
        <p:nvCxnSpPr>
          <p:cNvPr id="199" name="肘形连接符 198"/>
          <p:cNvCxnSpPr>
            <a:stCxn id="8" idx="0"/>
          </p:cNvCxnSpPr>
          <p:nvPr/>
        </p:nvCxnSpPr>
        <p:spPr>
          <a:xfrm rot="5400000" flipH="1" flipV="1">
            <a:off x="6928578" y="1935994"/>
            <a:ext cx="493816" cy="77428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39" name="文本框 138"/>
          <p:cNvSpPr txBox="1"/>
          <p:nvPr/>
        </p:nvSpPr>
        <p:spPr>
          <a:xfrm>
            <a:off x="1461881" y="4213350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sp>
        <p:nvSpPr>
          <p:cNvPr id="45" name="文本框 44"/>
          <p:cNvSpPr txBox="1"/>
          <p:nvPr/>
        </p:nvSpPr>
        <p:spPr>
          <a:xfrm>
            <a:off x="2089256" y="5473088"/>
            <a:ext cx="298942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120" name="文本框 119"/>
          <p:cNvSpPr txBox="1"/>
          <p:nvPr/>
        </p:nvSpPr>
        <p:spPr>
          <a:xfrm>
            <a:off x="3902614" y="3278914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182" name="文本框 181"/>
          <p:cNvSpPr txBox="1"/>
          <p:nvPr/>
        </p:nvSpPr>
        <p:spPr>
          <a:xfrm>
            <a:off x="8334778" y="3918326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cxnSp>
        <p:nvCxnSpPr>
          <p:cNvPr id="5" name="肘形连接符 4"/>
          <p:cNvCxnSpPr>
            <a:stCxn id="127" idx="1"/>
            <a:endCxn id="6" idx="3"/>
          </p:cNvCxnSpPr>
          <p:nvPr/>
        </p:nvCxnSpPr>
        <p:spPr>
          <a:xfrm rot="10800000">
            <a:off x="3031096" y="1164280"/>
            <a:ext cx="417033" cy="66599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4097547" y="6352050"/>
            <a:ext cx="1609882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密切接触者</a:t>
            </a:r>
            <a:r>
              <a:rPr lang="zh-CN" altLang="en-US" sz="1200" dirty="0"/>
              <a:t>解除</a:t>
            </a:r>
            <a:r>
              <a:rPr lang="zh-CN" altLang="en-US" sz="1200" dirty="0" smtClean="0"/>
              <a:t>隔离</a:t>
            </a:r>
            <a:endParaRPr lang="zh-CN" altLang="en-US" sz="1200" dirty="0"/>
          </a:p>
        </p:txBody>
      </p:sp>
      <p:cxnSp>
        <p:nvCxnSpPr>
          <p:cNvPr id="13" name="直接箭头连接符 12"/>
          <p:cNvCxnSpPr>
            <a:stCxn id="92" idx="3"/>
            <a:endCxn id="63" idx="1"/>
          </p:cNvCxnSpPr>
          <p:nvPr/>
        </p:nvCxnSpPr>
        <p:spPr>
          <a:xfrm>
            <a:off x="1718399" y="6562936"/>
            <a:ext cx="237914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/>
          <p:nvPr/>
        </p:nvSpPr>
        <p:spPr>
          <a:xfrm>
            <a:off x="6321091" y="871370"/>
            <a:ext cx="1297026" cy="6388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预防性消毒、通风后上课</a:t>
            </a:r>
            <a:endParaRPr lang="zh-CN" altLang="en-US" sz="1200" dirty="0"/>
          </a:p>
        </p:txBody>
      </p:sp>
      <p:sp>
        <p:nvSpPr>
          <p:cNvPr id="104" name="矩形 103"/>
          <p:cNvSpPr/>
          <p:nvPr/>
        </p:nvSpPr>
        <p:spPr>
          <a:xfrm>
            <a:off x="6860793" y="5217459"/>
            <a:ext cx="1609882" cy="6777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根据疫情控制情况，经专业评估，按相关规定组织复学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复课</a:t>
            </a:r>
            <a:endParaRPr lang="zh-CN" altLang="en-US" sz="1200" dirty="0"/>
          </a:p>
        </p:txBody>
      </p:sp>
      <p:cxnSp>
        <p:nvCxnSpPr>
          <p:cNvPr id="55" name="直接箭头连接符 54"/>
          <p:cNvCxnSpPr>
            <a:stCxn id="192" idx="3"/>
            <a:endCxn id="104" idx="1"/>
          </p:cNvCxnSpPr>
          <p:nvPr/>
        </p:nvCxnSpPr>
        <p:spPr>
          <a:xfrm flipV="1">
            <a:off x="5698803" y="5556325"/>
            <a:ext cx="1161990" cy="8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形状 88"/>
          <p:cNvCxnSpPr/>
          <p:nvPr/>
        </p:nvCxnSpPr>
        <p:spPr>
          <a:xfrm flipV="1">
            <a:off x="6201919" y="1506070"/>
            <a:ext cx="284942" cy="33352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文本框 137"/>
          <p:cNvSpPr txBox="1"/>
          <p:nvPr/>
        </p:nvSpPr>
        <p:spPr>
          <a:xfrm>
            <a:off x="2939118" y="4281646"/>
            <a:ext cx="331212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cxnSp>
        <p:nvCxnSpPr>
          <p:cNvPr id="71" name="直接箭头连接符 70"/>
          <p:cNvCxnSpPr>
            <a:stCxn id="124" idx="3"/>
            <a:endCxn id="138" idx="1"/>
          </p:cNvCxnSpPr>
          <p:nvPr/>
        </p:nvCxnSpPr>
        <p:spPr>
          <a:xfrm>
            <a:off x="2726476" y="4414458"/>
            <a:ext cx="212642" cy="56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9308465" y="1226820"/>
            <a:ext cx="2702560" cy="3999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b="1">
                <a:solidFill>
                  <a:schemeClr val="accent5">
                    <a:lumMod val="75000"/>
                  </a:schemeClr>
                </a:solidFill>
              </a:rPr>
              <a:t>流行病学暴露史排查</a:t>
            </a:r>
            <a:endParaRPr lang="zh-CN" altLang="en-US" sz="2000" b="1">
              <a:solidFill>
                <a:schemeClr val="accent5">
                  <a:lumMod val="75000"/>
                </a:schemeClr>
              </a:solidFill>
            </a:endParaRPr>
          </a:p>
          <a:p>
            <a:pPr algn="l"/>
            <a:endParaRPr lang="zh-CN" altLang="en-US"/>
          </a:p>
          <a:p>
            <a:pPr algn="l"/>
            <a:r>
              <a:rPr lang="zh-CN" altLang="en-US"/>
              <a:t>①发病前14天内有境外或疫情重点地区旅居史或途经史；            </a:t>
            </a:r>
            <a:endParaRPr lang="zh-CN" altLang="en-US"/>
          </a:p>
          <a:p>
            <a:pPr algn="l"/>
            <a:r>
              <a:rPr lang="zh-CN" altLang="en-US"/>
              <a:t>②发病前14天内有确诊、疑似病例或无症状感染者接触史；                                                           </a:t>
            </a:r>
            <a:endParaRPr lang="zh-CN" altLang="en-US"/>
          </a:p>
          <a:p>
            <a:pPr algn="l"/>
            <a:r>
              <a:rPr lang="zh-CN" altLang="en-US"/>
              <a:t>③发病前14天与境外归来或疫情重点地区的发热或有呼吸道症状的患者接触史 ；                                                                                                        </a:t>
            </a:r>
            <a:endParaRPr lang="zh-CN" altLang="en-US"/>
          </a:p>
          <a:p>
            <a:pPr algn="l"/>
            <a:r>
              <a:rPr lang="zh-CN" altLang="en-US"/>
              <a:t>④发病前14天共同居住的家庭成员中有上述情况。                 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30380" t="16039" r="34819" b="4023"/>
          <a:stretch>
            <a:fillRect/>
          </a:stretch>
        </p:blipFill>
        <p:spPr>
          <a:xfrm>
            <a:off x="3320415" y="154940"/>
            <a:ext cx="4815205" cy="660590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84555" y="849854"/>
            <a:ext cx="1546540" cy="6288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7" name="矩形 6"/>
          <p:cNvSpPr/>
          <p:nvPr/>
        </p:nvSpPr>
        <p:spPr>
          <a:xfrm>
            <a:off x="4191154" y="2522848"/>
            <a:ext cx="1373498" cy="4462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医疗机构预检分诊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发热门诊</a:t>
            </a:r>
            <a:endParaRPr lang="zh-CN" altLang="en-US" sz="1200" dirty="0"/>
          </a:p>
        </p:txBody>
      </p:sp>
      <p:sp>
        <p:nvSpPr>
          <p:cNvPr id="8" name="矩形 7"/>
          <p:cNvSpPr/>
          <p:nvPr/>
        </p:nvSpPr>
        <p:spPr>
          <a:xfrm>
            <a:off x="6206002" y="2570045"/>
            <a:ext cx="1164681" cy="3500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其他疾病</a:t>
            </a:r>
            <a:endParaRPr lang="zh-CN" altLang="en-US" sz="1200" dirty="0"/>
          </a:p>
        </p:txBody>
      </p:sp>
      <p:sp>
        <p:nvSpPr>
          <p:cNvPr id="9" name="矩形 8"/>
          <p:cNvSpPr/>
          <p:nvPr/>
        </p:nvSpPr>
        <p:spPr>
          <a:xfrm>
            <a:off x="1544440" y="3226527"/>
            <a:ext cx="1487670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新冠病原检测</a:t>
            </a:r>
            <a:endParaRPr lang="zh-CN" altLang="en-US" sz="1200" dirty="0"/>
          </a:p>
        </p:txBody>
      </p:sp>
      <p:sp>
        <p:nvSpPr>
          <p:cNvPr id="21" name="菱形 20"/>
          <p:cNvSpPr/>
          <p:nvPr/>
        </p:nvSpPr>
        <p:spPr>
          <a:xfrm>
            <a:off x="4378051" y="3072593"/>
            <a:ext cx="1005233" cy="721001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疑似病例</a:t>
            </a:r>
            <a:endParaRPr lang="zh-CN" altLang="en-US" sz="1200" dirty="0"/>
          </a:p>
        </p:txBody>
      </p:sp>
      <p:sp>
        <p:nvSpPr>
          <p:cNvPr id="43" name="矩形 42"/>
          <p:cNvSpPr/>
          <p:nvPr/>
        </p:nvSpPr>
        <p:spPr>
          <a:xfrm>
            <a:off x="4463471" y="4205995"/>
            <a:ext cx="854214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确诊病例</a:t>
            </a:r>
            <a:endParaRPr lang="zh-CN" altLang="en-US" sz="1200" dirty="0"/>
          </a:p>
        </p:txBody>
      </p:sp>
      <p:sp>
        <p:nvSpPr>
          <p:cNvPr id="44" name="矩形 43"/>
          <p:cNvSpPr/>
          <p:nvPr/>
        </p:nvSpPr>
        <p:spPr>
          <a:xfrm>
            <a:off x="841879" y="4642774"/>
            <a:ext cx="956923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24</a:t>
            </a:r>
            <a:r>
              <a:rPr lang="zh-CN" altLang="en-US" sz="1200" dirty="0" smtClean="0"/>
              <a:t>小时再次采样</a:t>
            </a:r>
            <a:endParaRPr lang="zh-CN" altLang="en-US" sz="1200" dirty="0"/>
          </a:p>
        </p:txBody>
      </p:sp>
      <p:cxnSp>
        <p:nvCxnSpPr>
          <p:cNvPr id="60" name="直接箭头连接符 59"/>
          <p:cNvCxnSpPr>
            <a:stCxn id="7" idx="2"/>
            <a:endCxn id="21" idx="0"/>
          </p:cNvCxnSpPr>
          <p:nvPr/>
        </p:nvCxnSpPr>
        <p:spPr>
          <a:xfrm>
            <a:off x="4877903" y="2969111"/>
            <a:ext cx="2765" cy="1034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2" name="菱形 71"/>
          <p:cNvSpPr/>
          <p:nvPr/>
        </p:nvSpPr>
        <p:spPr>
          <a:xfrm>
            <a:off x="4176358" y="48626"/>
            <a:ext cx="1293465" cy="761726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发热或呼吸道</a:t>
            </a:r>
            <a:r>
              <a:rPr lang="zh-CN" altLang="en-US" sz="1200" dirty="0" smtClean="0"/>
              <a:t>症状</a:t>
            </a:r>
            <a:endParaRPr lang="zh-CN" altLang="en-US" sz="1200" dirty="0"/>
          </a:p>
        </p:txBody>
      </p:sp>
      <p:cxnSp>
        <p:nvCxnSpPr>
          <p:cNvPr id="81" name="直接箭头连接符 80"/>
          <p:cNvCxnSpPr>
            <a:stCxn id="72" idx="2"/>
            <a:endCxn id="84" idx="0"/>
          </p:cNvCxnSpPr>
          <p:nvPr/>
        </p:nvCxnSpPr>
        <p:spPr>
          <a:xfrm>
            <a:off x="4823091" y="810352"/>
            <a:ext cx="6608" cy="4905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2" name="文本框 81"/>
          <p:cNvSpPr txBox="1"/>
          <p:nvPr/>
        </p:nvSpPr>
        <p:spPr>
          <a:xfrm>
            <a:off x="4678991" y="859182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85" name="矩形 84"/>
          <p:cNvSpPr/>
          <p:nvPr/>
        </p:nvSpPr>
        <p:spPr>
          <a:xfrm>
            <a:off x="6180404" y="248160"/>
            <a:ext cx="1165457" cy="35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排除</a:t>
            </a:r>
            <a:endParaRPr lang="zh-CN" altLang="en-US" sz="1200" dirty="0"/>
          </a:p>
        </p:txBody>
      </p:sp>
      <p:cxnSp>
        <p:nvCxnSpPr>
          <p:cNvPr id="87" name="直接箭头连接符 86"/>
          <p:cNvCxnSpPr>
            <a:stCxn id="72" idx="3"/>
            <a:endCxn id="85" idx="1"/>
          </p:cNvCxnSpPr>
          <p:nvPr/>
        </p:nvCxnSpPr>
        <p:spPr>
          <a:xfrm flipV="1">
            <a:off x="5469823" y="423185"/>
            <a:ext cx="710581" cy="63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90" name="文本框 89"/>
          <p:cNvSpPr txBox="1"/>
          <p:nvPr/>
        </p:nvSpPr>
        <p:spPr>
          <a:xfrm>
            <a:off x="5617238" y="291589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sp>
        <p:nvSpPr>
          <p:cNvPr id="92" name="矩形 91"/>
          <p:cNvSpPr/>
          <p:nvPr/>
        </p:nvSpPr>
        <p:spPr>
          <a:xfrm>
            <a:off x="946220" y="6352050"/>
            <a:ext cx="772179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排除</a:t>
            </a:r>
            <a:endParaRPr lang="zh-CN" altLang="en-US" sz="1200" dirty="0"/>
          </a:p>
        </p:txBody>
      </p:sp>
      <p:cxnSp>
        <p:nvCxnSpPr>
          <p:cNvPr id="117" name="直接箭头连接符 116"/>
          <p:cNvCxnSpPr>
            <a:stCxn id="21" idx="1"/>
            <a:endCxn id="9" idx="3"/>
          </p:cNvCxnSpPr>
          <p:nvPr/>
        </p:nvCxnSpPr>
        <p:spPr>
          <a:xfrm flipH="1">
            <a:off x="3032110" y="3433094"/>
            <a:ext cx="1345941" cy="43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4" name="菱形 123"/>
          <p:cNvSpPr/>
          <p:nvPr/>
        </p:nvSpPr>
        <p:spPr>
          <a:xfrm>
            <a:off x="1850074" y="4078254"/>
            <a:ext cx="876402" cy="672408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cxnSp>
        <p:nvCxnSpPr>
          <p:cNvPr id="126" name="直接箭头连接符 125"/>
          <p:cNvCxnSpPr>
            <a:stCxn id="9" idx="2"/>
            <a:endCxn id="124" idx="0"/>
          </p:cNvCxnSpPr>
          <p:nvPr/>
        </p:nvCxnSpPr>
        <p:spPr>
          <a:xfrm>
            <a:off x="2288275" y="3648299"/>
            <a:ext cx="0" cy="4299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41" name="直接箭头连接符 140"/>
          <p:cNvCxnSpPr>
            <a:stCxn id="224" idx="2"/>
            <a:endCxn id="92" idx="0"/>
          </p:cNvCxnSpPr>
          <p:nvPr/>
        </p:nvCxnSpPr>
        <p:spPr>
          <a:xfrm>
            <a:off x="1319842" y="5899576"/>
            <a:ext cx="12468" cy="452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44" name="矩形 143"/>
          <p:cNvSpPr/>
          <p:nvPr/>
        </p:nvSpPr>
        <p:spPr>
          <a:xfrm>
            <a:off x="6208926" y="3191750"/>
            <a:ext cx="1164681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新冠病原检测</a:t>
            </a:r>
            <a:endParaRPr lang="zh-CN" altLang="en-US" sz="1200" dirty="0"/>
          </a:p>
        </p:txBody>
      </p:sp>
      <p:cxnSp>
        <p:nvCxnSpPr>
          <p:cNvPr id="146" name="直接箭头连接符 145"/>
          <p:cNvCxnSpPr/>
          <p:nvPr/>
        </p:nvCxnSpPr>
        <p:spPr>
          <a:xfrm flipV="1">
            <a:off x="5383284" y="3424152"/>
            <a:ext cx="825642" cy="89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47" name="文本框 146"/>
          <p:cNvSpPr txBox="1"/>
          <p:nvPr/>
        </p:nvSpPr>
        <p:spPr>
          <a:xfrm>
            <a:off x="5617301" y="3266448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151" name="直接箭头连接符 150"/>
          <p:cNvCxnSpPr>
            <a:stCxn id="7" idx="3"/>
            <a:endCxn id="8" idx="1"/>
          </p:cNvCxnSpPr>
          <p:nvPr/>
        </p:nvCxnSpPr>
        <p:spPr>
          <a:xfrm flipV="1">
            <a:off x="5564652" y="2745070"/>
            <a:ext cx="641350" cy="9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67" name="菱形 166"/>
          <p:cNvSpPr/>
          <p:nvPr/>
        </p:nvSpPr>
        <p:spPr>
          <a:xfrm>
            <a:off x="8036073" y="3066432"/>
            <a:ext cx="876402" cy="672408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cxnSp>
        <p:nvCxnSpPr>
          <p:cNvPr id="169" name="直接箭头连接符 168"/>
          <p:cNvCxnSpPr>
            <a:stCxn id="144" idx="3"/>
            <a:endCxn id="167" idx="1"/>
          </p:cNvCxnSpPr>
          <p:nvPr/>
        </p:nvCxnSpPr>
        <p:spPr>
          <a:xfrm>
            <a:off x="7373607" y="3402636"/>
            <a:ext cx="66246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74" name="肘形连接符 173"/>
          <p:cNvCxnSpPr>
            <a:stCxn id="167" idx="0"/>
            <a:endCxn id="8" idx="3"/>
          </p:cNvCxnSpPr>
          <p:nvPr/>
        </p:nvCxnSpPr>
        <p:spPr>
          <a:xfrm rot="16200000" flipV="1">
            <a:off x="7761798" y="2353955"/>
            <a:ext cx="321362" cy="110359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75" name="文本框 174"/>
          <p:cNvSpPr txBox="1"/>
          <p:nvPr/>
        </p:nvSpPr>
        <p:spPr>
          <a:xfrm>
            <a:off x="8334778" y="2770590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219" name="肘形连接符 218"/>
          <p:cNvCxnSpPr>
            <a:stCxn id="167" idx="2"/>
            <a:endCxn id="43" idx="3"/>
          </p:cNvCxnSpPr>
          <p:nvPr/>
        </p:nvCxnSpPr>
        <p:spPr>
          <a:xfrm rot="5400000">
            <a:off x="6556960" y="2499566"/>
            <a:ext cx="678041" cy="315658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24" name="菱形 223"/>
          <p:cNvSpPr/>
          <p:nvPr/>
        </p:nvSpPr>
        <p:spPr>
          <a:xfrm>
            <a:off x="881641" y="5227168"/>
            <a:ext cx="876402" cy="672408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sp>
        <p:nvSpPr>
          <p:cNvPr id="47" name="文本框 46"/>
          <p:cNvSpPr txBox="1"/>
          <p:nvPr/>
        </p:nvSpPr>
        <p:spPr>
          <a:xfrm>
            <a:off x="1183945" y="5967199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11" name="直接箭头连接符 10"/>
          <p:cNvCxnSpPr>
            <a:stCxn id="44" idx="2"/>
          </p:cNvCxnSpPr>
          <p:nvPr/>
        </p:nvCxnSpPr>
        <p:spPr>
          <a:xfrm flipH="1">
            <a:off x="1319843" y="5064546"/>
            <a:ext cx="498" cy="184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2" name="肘形连接符 41"/>
          <p:cNvCxnSpPr/>
          <p:nvPr/>
        </p:nvCxnSpPr>
        <p:spPr>
          <a:xfrm rot="10800000" flipV="1">
            <a:off x="1320342" y="4425216"/>
            <a:ext cx="529733" cy="228316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8" name="肘形连接符 47"/>
          <p:cNvCxnSpPr/>
          <p:nvPr/>
        </p:nvCxnSpPr>
        <p:spPr>
          <a:xfrm flipV="1">
            <a:off x="1742738" y="4427639"/>
            <a:ext cx="2709975" cy="114482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4" name="矩形 83"/>
          <p:cNvSpPr/>
          <p:nvPr/>
        </p:nvSpPr>
        <p:spPr>
          <a:xfrm>
            <a:off x="3851752" y="1300895"/>
            <a:ext cx="1955894" cy="41216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学校对出现症状前</a:t>
            </a:r>
            <a:r>
              <a:rPr lang="en-US" altLang="zh-CN" sz="1200" dirty="0" smtClean="0"/>
              <a:t>14</a:t>
            </a:r>
            <a:r>
              <a:rPr lang="zh-CN" altLang="en-US" sz="1200" dirty="0" smtClean="0"/>
              <a:t>天内流行病史进行初步排查</a:t>
            </a:r>
            <a:endParaRPr lang="zh-CN" altLang="en-US" sz="1200" dirty="0"/>
          </a:p>
        </p:txBody>
      </p:sp>
      <p:sp>
        <p:nvSpPr>
          <p:cNvPr id="121" name="矩形 120"/>
          <p:cNvSpPr/>
          <p:nvPr/>
        </p:nvSpPr>
        <p:spPr>
          <a:xfrm>
            <a:off x="3820047" y="1924348"/>
            <a:ext cx="916959" cy="4217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专人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专车护送</a:t>
            </a:r>
            <a:endParaRPr lang="zh-CN" altLang="en-US" sz="1200" dirty="0"/>
          </a:p>
        </p:txBody>
      </p:sp>
      <p:sp>
        <p:nvSpPr>
          <p:cNvPr id="122" name="矩形 121"/>
          <p:cNvSpPr/>
          <p:nvPr/>
        </p:nvSpPr>
        <p:spPr>
          <a:xfrm>
            <a:off x="4992489" y="1936376"/>
            <a:ext cx="798548" cy="4166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家长陪同</a:t>
            </a:r>
            <a:endParaRPr lang="zh-CN" altLang="en-US" sz="1200" dirty="0"/>
          </a:p>
        </p:txBody>
      </p:sp>
      <p:cxnSp>
        <p:nvCxnSpPr>
          <p:cNvPr id="99" name="肘形连接符 98"/>
          <p:cNvCxnSpPr>
            <a:stCxn id="84" idx="1"/>
            <a:endCxn id="121" idx="1"/>
          </p:cNvCxnSpPr>
          <p:nvPr/>
        </p:nvCxnSpPr>
        <p:spPr>
          <a:xfrm rot="10800000" flipV="1">
            <a:off x="3820048" y="1506976"/>
            <a:ext cx="31705" cy="628257"/>
          </a:xfrm>
          <a:prstGeom prst="bentConnector3">
            <a:avLst>
              <a:gd name="adj1" fmla="val 821022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1" name="肘形连接符 100"/>
          <p:cNvCxnSpPr>
            <a:stCxn id="84" idx="3"/>
            <a:endCxn id="122" idx="3"/>
          </p:cNvCxnSpPr>
          <p:nvPr/>
        </p:nvCxnSpPr>
        <p:spPr>
          <a:xfrm flipH="1">
            <a:off x="5791037" y="1506977"/>
            <a:ext cx="16609" cy="637733"/>
          </a:xfrm>
          <a:prstGeom prst="bentConnector3">
            <a:avLst>
              <a:gd name="adj1" fmla="val -1376362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7" name="文本框 126"/>
          <p:cNvSpPr txBox="1"/>
          <p:nvPr/>
        </p:nvSpPr>
        <p:spPr>
          <a:xfrm>
            <a:off x="3448128" y="1691774"/>
            <a:ext cx="27179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28" name="文本框 127"/>
          <p:cNvSpPr txBox="1"/>
          <p:nvPr/>
        </p:nvSpPr>
        <p:spPr>
          <a:xfrm>
            <a:off x="5908610" y="1701093"/>
            <a:ext cx="271794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无</a:t>
            </a:r>
            <a:endParaRPr lang="zh-CN" altLang="en-US" sz="1200" dirty="0"/>
          </a:p>
        </p:txBody>
      </p:sp>
      <p:cxnSp>
        <p:nvCxnSpPr>
          <p:cNvPr id="103" name="肘形连接符 102"/>
          <p:cNvCxnSpPr>
            <a:stCxn id="121" idx="2"/>
            <a:endCxn id="7" idx="0"/>
          </p:cNvCxnSpPr>
          <p:nvPr/>
        </p:nvCxnSpPr>
        <p:spPr>
          <a:xfrm rot="16200000" flipH="1">
            <a:off x="4489851" y="2134796"/>
            <a:ext cx="176728" cy="59937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5" name="肘形连接符 104"/>
          <p:cNvCxnSpPr/>
          <p:nvPr/>
        </p:nvCxnSpPr>
        <p:spPr>
          <a:xfrm rot="5400000">
            <a:off x="5049931" y="2170257"/>
            <a:ext cx="169805" cy="51386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52" name="矩形 151"/>
          <p:cNvSpPr/>
          <p:nvPr/>
        </p:nvSpPr>
        <p:spPr>
          <a:xfrm>
            <a:off x="1455739" y="2206816"/>
            <a:ext cx="1576371" cy="5897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经专业评估、采取局部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整体停课等措施</a:t>
            </a:r>
            <a:endParaRPr lang="en-US" altLang="zh-CN" sz="1200" dirty="0" smtClean="0"/>
          </a:p>
          <a:p>
            <a:pPr algn="ctr"/>
            <a:r>
              <a:rPr lang="zh-CN" altLang="en-US" sz="1200" dirty="0" smtClean="0"/>
              <a:t>密切接触者集中隔离</a:t>
            </a:r>
            <a:endParaRPr lang="zh-CN" altLang="en-US" sz="1200" dirty="0"/>
          </a:p>
        </p:txBody>
      </p:sp>
      <p:cxnSp>
        <p:nvCxnSpPr>
          <p:cNvPr id="159" name="肘形连接符 158"/>
          <p:cNvCxnSpPr>
            <a:stCxn id="21" idx="1"/>
            <a:endCxn id="152" idx="3"/>
          </p:cNvCxnSpPr>
          <p:nvPr/>
        </p:nvCxnSpPr>
        <p:spPr>
          <a:xfrm rot="10800000">
            <a:off x="3032111" y="2501694"/>
            <a:ext cx="1345941" cy="9314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92" name="矩形 191"/>
          <p:cNvSpPr/>
          <p:nvPr/>
        </p:nvSpPr>
        <p:spPr>
          <a:xfrm>
            <a:off x="4088921" y="5259389"/>
            <a:ext cx="1609882" cy="5955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经专业评估、采取局部</a:t>
            </a:r>
            <a:r>
              <a:rPr lang="en-US" altLang="zh-CN" sz="1200" dirty="0"/>
              <a:t>/</a:t>
            </a:r>
            <a:r>
              <a:rPr lang="zh-CN" altLang="en-US" sz="1200" dirty="0"/>
              <a:t>整体停课等措施</a:t>
            </a:r>
            <a:endParaRPr lang="en-US" altLang="zh-CN" sz="1200" dirty="0"/>
          </a:p>
          <a:p>
            <a:pPr algn="ctr"/>
            <a:r>
              <a:rPr lang="zh-CN" altLang="en-US" sz="1200" dirty="0" smtClean="0"/>
              <a:t>密切接触者集中隔离</a:t>
            </a:r>
            <a:endParaRPr lang="zh-CN" altLang="en-US" sz="1200" dirty="0"/>
          </a:p>
        </p:txBody>
      </p:sp>
      <p:cxnSp>
        <p:nvCxnSpPr>
          <p:cNvPr id="188" name="直接箭头连接符 187"/>
          <p:cNvCxnSpPr>
            <a:stCxn id="43" idx="2"/>
            <a:endCxn id="192" idx="0"/>
          </p:cNvCxnSpPr>
          <p:nvPr/>
        </p:nvCxnSpPr>
        <p:spPr>
          <a:xfrm>
            <a:off x="4890578" y="4627767"/>
            <a:ext cx="3284" cy="6316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01" name="矩形 200"/>
          <p:cNvSpPr/>
          <p:nvPr/>
        </p:nvSpPr>
        <p:spPr>
          <a:xfrm>
            <a:off x="7575838" y="1764256"/>
            <a:ext cx="1487670" cy="6494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如为传染病，按其他传染病规定处理</a:t>
            </a:r>
            <a:endParaRPr lang="zh-CN" altLang="en-US" sz="1200" dirty="0"/>
          </a:p>
        </p:txBody>
      </p:sp>
      <p:cxnSp>
        <p:nvCxnSpPr>
          <p:cNvPr id="199" name="肘形连接符 198"/>
          <p:cNvCxnSpPr>
            <a:stCxn id="8" idx="0"/>
          </p:cNvCxnSpPr>
          <p:nvPr/>
        </p:nvCxnSpPr>
        <p:spPr>
          <a:xfrm rot="5400000" flipH="1" flipV="1">
            <a:off x="6928578" y="1935994"/>
            <a:ext cx="493816" cy="77428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39" name="文本框 138"/>
          <p:cNvSpPr txBox="1"/>
          <p:nvPr/>
        </p:nvSpPr>
        <p:spPr>
          <a:xfrm>
            <a:off x="1461881" y="4213350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sp>
        <p:nvSpPr>
          <p:cNvPr id="45" name="文本框 44"/>
          <p:cNvSpPr txBox="1"/>
          <p:nvPr/>
        </p:nvSpPr>
        <p:spPr>
          <a:xfrm>
            <a:off x="2089256" y="5473088"/>
            <a:ext cx="298942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120" name="文本框 119"/>
          <p:cNvSpPr txBox="1"/>
          <p:nvPr/>
        </p:nvSpPr>
        <p:spPr>
          <a:xfrm>
            <a:off x="3902614" y="3278914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182" name="文本框 181"/>
          <p:cNvSpPr txBox="1"/>
          <p:nvPr/>
        </p:nvSpPr>
        <p:spPr>
          <a:xfrm>
            <a:off x="8334778" y="3918326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cxnSp>
        <p:nvCxnSpPr>
          <p:cNvPr id="5" name="肘形连接符 4"/>
          <p:cNvCxnSpPr>
            <a:stCxn id="127" idx="1"/>
            <a:endCxn id="6" idx="3"/>
          </p:cNvCxnSpPr>
          <p:nvPr/>
        </p:nvCxnSpPr>
        <p:spPr>
          <a:xfrm rot="10800000">
            <a:off x="3031096" y="1164280"/>
            <a:ext cx="417033" cy="66599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4097547" y="6352050"/>
            <a:ext cx="1609882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密切接触者</a:t>
            </a:r>
            <a:r>
              <a:rPr lang="zh-CN" altLang="en-US" sz="1200" dirty="0"/>
              <a:t>解除</a:t>
            </a:r>
            <a:r>
              <a:rPr lang="zh-CN" altLang="en-US" sz="1200" dirty="0" smtClean="0"/>
              <a:t>隔离</a:t>
            </a:r>
            <a:endParaRPr lang="zh-CN" altLang="en-US" sz="1200" dirty="0"/>
          </a:p>
        </p:txBody>
      </p:sp>
      <p:cxnSp>
        <p:nvCxnSpPr>
          <p:cNvPr id="13" name="直接箭头连接符 12"/>
          <p:cNvCxnSpPr>
            <a:stCxn id="92" idx="3"/>
            <a:endCxn id="63" idx="1"/>
          </p:cNvCxnSpPr>
          <p:nvPr/>
        </p:nvCxnSpPr>
        <p:spPr>
          <a:xfrm>
            <a:off x="1718399" y="6562936"/>
            <a:ext cx="237914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/>
          <p:nvPr/>
        </p:nvSpPr>
        <p:spPr>
          <a:xfrm>
            <a:off x="6321091" y="871370"/>
            <a:ext cx="1297026" cy="6388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预防性消毒、通风后上课</a:t>
            </a:r>
            <a:endParaRPr lang="zh-CN" altLang="en-US" sz="1200" dirty="0"/>
          </a:p>
        </p:txBody>
      </p:sp>
      <p:sp>
        <p:nvSpPr>
          <p:cNvPr id="104" name="矩形 103"/>
          <p:cNvSpPr/>
          <p:nvPr/>
        </p:nvSpPr>
        <p:spPr>
          <a:xfrm>
            <a:off x="6860793" y="5217459"/>
            <a:ext cx="1609882" cy="6777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根据疫情控制情况，经专业评估，按相关规定组织复学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复课</a:t>
            </a:r>
            <a:endParaRPr lang="zh-CN" altLang="en-US" sz="1200" dirty="0"/>
          </a:p>
        </p:txBody>
      </p:sp>
      <p:cxnSp>
        <p:nvCxnSpPr>
          <p:cNvPr id="55" name="直接箭头连接符 54"/>
          <p:cNvCxnSpPr>
            <a:stCxn id="192" idx="3"/>
            <a:endCxn id="104" idx="1"/>
          </p:cNvCxnSpPr>
          <p:nvPr/>
        </p:nvCxnSpPr>
        <p:spPr>
          <a:xfrm flipV="1">
            <a:off x="5698803" y="5556325"/>
            <a:ext cx="1161990" cy="8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形状 88"/>
          <p:cNvCxnSpPr/>
          <p:nvPr/>
        </p:nvCxnSpPr>
        <p:spPr>
          <a:xfrm flipV="1">
            <a:off x="6201919" y="1506070"/>
            <a:ext cx="284942" cy="33352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文本框 137"/>
          <p:cNvSpPr txBox="1"/>
          <p:nvPr/>
        </p:nvSpPr>
        <p:spPr>
          <a:xfrm>
            <a:off x="2939118" y="4281646"/>
            <a:ext cx="331212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cxnSp>
        <p:nvCxnSpPr>
          <p:cNvPr id="71" name="直接箭头连接符 70"/>
          <p:cNvCxnSpPr>
            <a:stCxn id="124" idx="3"/>
            <a:endCxn id="138" idx="1"/>
          </p:cNvCxnSpPr>
          <p:nvPr/>
        </p:nvCxnSpPr>
        <p:spPr>
          <a:xfrm>
            <a:off x="2726476" y="4414458"/>
            <a:ext cx="212642" cy="56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9249410" y="1226820"/>
            <a:ext cx="2804795" cy="45847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zh-CN" altLang="en-US" sz="2000" b="1">
                <a:solidFill>
                  <a:schemeClr val="accent5">
                    <a:lumMod val="75000"/>
                  </a:schemeClr>
                </a:solidFill>
              </a:rPr>
              <a:t>诊断排除新冠病毒感染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  <a:p>
            <a:pPr algn="just"/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  <a:p>
            <a:pPr algn="just"/>
            <a:r>
              <a:rPr lang="zh-CN" altLang="en-US">
                <a:sym typeface="+mn-ea"/>
              </a:rPr>
              <a:t>①</a:t>
            </a:r>
            <a:r>
              <a:rPr lang="zh-CN" altLang="en-US"/>
              <a:t>如为非传染性疾病，</a:t>
            </a:r>
            <a:r>
              <a:rPr lang="zh-CN" altLang="en-US" b="1">
                <a:solidFill>
                  <a:schemeClr val="accent1">
                    <a:lumMod val="50000"/>
                  </a:schemeClr>
                </a:solidFill>
              </a:rPr>
              <a:t>康复后持就诊病历等相关资料</a:t>
            </a:r>
            <a:r>
              <a:rPr lang="zh-CN" altLang="en-US"/>
              <a:t>，经校医/保健老师查验把关，方可入校复课/复工；</a:t>
            </a:r>
            <a:endParaRPr lang="zh-CN" altLang="en-US"/>
          </a:p>
          <a:p>
            <a:pPr algn="just"/>
            <a:r>
              <a:rPr lang="zh-CN" altLang="en-US">
                <a:sym typeface="+mn-ea"/>
              </a:rPr>
              <a:t>②</a:t>
            </a:r>
            <a:r>
              <a:rPr lang="zh-CN" altLang="en-US"/>
              <a:t>如为传染性疾病，则立即要求其居家隔离或住院隔离至传染期过后，</a:t>
            </a:r>
            <a:r>
              <a:rPr lang="zh-CN" altLang="en-US" b="1">
                <a:solidFill>
                  <a:schemeClr val="accent1">
                    <a:lumMod val="50000"/>
                  </a:schemeClr>
                </a:solidFill>
              </a:rPr>
              <a:t>持复课证明，经校医/保健老师查验，复核后方可返校。</a:t>
            </a:r>
            <a:r>
              <a:rPr lang="zh-CN" altLang="en-US"/>
              <a:t>学生常见传染病传染期和隔离要求，执行《江苏省学校和托幼机构急性传染病预防控制工作规范（试行）》                 </a:t>
            </a: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484555" y="860014"/>
            <a:ext cx="1546540" cy="6288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4" name="文本框 3"/>
          <p:cNvSpPr txBox="1"/>
          <p:nvPr/>
        </p:nvSpPr>
        <p:spPr>
          <a:xfrm>
            <a:off x="3448128" y="1701934"/>
            <a:ext cx="27179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0" name="矩形 9"/>
          <p:cNvSpPr/>
          <p:nvPr/>
        </p:nvSpPr>
        <p:spPr>
          <a:xfrm>
            <a:off x="3851752" y="1302165"/>
            <a:ext cx="1955894" cy="41216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学校对出现症状前</a:t>
            </a:r>
            <a:r>
              <a:rPr lang="en-US" altLang="zh-CN" sz="1200" dirty="0" smtClean="0"/>
              <a:t>14</a:t>
            </a:r>
            <a:r>
              <a:rPr lang="zh-CN" altLang="en-US" sz="1200" dirty="0" smtClean="0"/>
              <a:t>天内流行病史进行初步排查</a:t>
            </a:r>
            <a:endParaRPr lang="zh-CN" altLang="en-US" sz="1200" dirty="0"/>
          </a:p>
        </p:txBody>
      </p:sp>
      <p:sp>
        <p:nvSpPr>
          <p:cNvPr id="12" name="矩形 11"/>
          <p:cNvSpPr/>
          <p:nvPr/>
        </p:nvSpPr>
        <p:spPr>
          <a:xfrm>
            <a:off x="3820047" y="1925618"/>
            <a:ext cx="916959" cy="4217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专人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专车护送</a:t>
            </a:r>
            <a:endParaRPr lang="zh-CN" altLang="en-US" sz="1200" dirty="0"/>
          </a:p>
        </p:txBody>
      </p:sp>
      <p:sp>
        <p:nvSpPr>
          <p:cNvPr id="14" name="矩形 13"/>
          <p:cNvSpPr/>
          <p:nvPr/>
        </p:nvSpPr>
        <p:spPr>
          <a:xfrm>
            <a:off x="4992489" y="1937646"/>
            <a:ext cx="798548" cy="4166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家长陪同</a:t>
            </a:r>
            <a:endParaRPr lang="zh-CN" altLang="en-US" sz="1200" dirty="0"/>
          </a:p>
        </p:txBody>
      </p:sp>
      <p:sp>
        <p:nvSpPr>
          <p:cNvPr id="15" name="矩形 14"/>
          <p:cNvSpPr/>
          <p:nvPr/>
        </p:nvSpPr>
        <p:spPr>
          <a:xfrm>
            <a:off x="1484555" y="861284"/>
            <a:ext cx="1546540" cy="6288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16" name="文本框 15"/>
          <p:cNvSpPr txBox="1"/>
          <p:nvPr/>
        </p:nvSpPr>
        <p:spPr>
          <a:xfrm>
            <a:off x="3448128" y="1703204"/>
            <a:ext cx="27179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7" name="文本框 16"/>
          <p:cNvSpPr txBox="1"/>
          <p:nvPr/>
        </p:nvSpPr>
        <p:spPr>
          <a:xfrm>
            <a:off x="5908610" y="1701093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无</a:t>
            </a:r>
            <a:endParaRPr lang="zh-CN" altLang="en-US" sz="1200" dirty="0"/>
          </a:p>
        </p:txBody>
      </p:sp>
      <p:sp>
        <p:nvSpPr>
          <p:cNvPr id="18" name="矩形 17"/>
          <p:cNvSpPr/>
          <p:nvPr/>
        </p:nvSpPr>
        <p:spPr>
          <a:xfrm>
            <a:off x="6321091" y="871370"/>
            <a:ext cx="1297026" cy="6388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预防性消毒、通风后上课</a:t>
            </a:r>
            <a:endParaRPr lang="zh-CN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3851752" y="1302165"/>
            <a:ext cx="1955894" cy="4121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学校对出现症状前</a:t>
            </a:r>
            <a:r>
              <a:rPr lang="en-US" altLang="zh-CN" sz="1200" dirty="0" smtClean="0"/>
              <a:t>14</a:t>
            </a:r>
            <a:r>
              <a:rPr lang="zh-CN" altLang="en-US" sz="1200" dirty="0" smtClean="0"/>
              <a:t>天内流行病史进行初步排查</a:t>
            </a:r>
            <a:endParaRPr lang="zh-CN" altLang="en-US" sz="1200" dirty="0"/>
          </a:p>
        </p:txBody>
      </p:sp>
      <p:sp>
        <p:nvSpPr>
          <p:cNvPr id="20" name="矩形 19"/>
          <p:cNvSpPr/>
          <p:nvPr/>
        </p:nvSpPr>
        <p:spPr>
          <a:xfrm>
            <a:off x="3820047" y="1925618"/>
            <a:ext cx="916959" cy="4217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专人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专车护送</a:t>
            </a:r>
            <a:endParaRPr lang="zh-CN" altLang="en-US" sz="1200" dirty="0"/>
          </a:p>
        </p:txBody>
      </p:sp>
      <p:sp>
        <p:nvSpPr>
          <p:cNvPr id="22" name="矩形 21"/>
          <p:cNvSpPr/>
          <p:nvPr/>
        </p:nvSpPr>
        <p:spPr>
          <a:xfrm>
            <a:off x="4992489" y="1937646"/>
            <a:ext cx="798548" cy="4166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家长陪同</a:t>
            </a:r>
            <a:endParaRPr lang="zh-CN" altLang="en-US" sz="1200" dirty="0"/>
          </a:p>
        </p:txBody>
      </p:sp>
      <p:sp>
        <p:nvSpPr>
          <p:cNvPr id="23" name="矩形 22"/>
          <p:cNvSpPr/>
          <p:nvPr/>
        </p:nvSpPr>
        <p:spPr>
          <a:xfrm>
            <a:off x="1484555" y="861284"/>
            <a:ext cx="1546540" cy="6288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24" name="文本框 23"/>
          <p:cNvSpPr txBox="1"/>
          <p:nvPr/>
        </p:nvSpPr>
        <p:spPr>
          <a:xfrm>
            <a:off x="3448128" y="1703204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84555" y="849854"/>
            <a:ext cx="1546540" cy="6288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7" name="矩形 6"/>
          <p:cNvSpPr/>
          <p:nvPr/>
        </p:nvSpPr>
        <p:spPr>
          <a:xfrm>
            <a:off x="4191154" y="2522848"/>
            <a:ext cx="1373498" cy="4462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医疗机构预检分诊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发热门诊</a:t>
            </a:r>
            <a:endParaRPr lang="zh-CN" altLang="en-US" sz="1200" dirty="0"/>
          </a:p>
        </p:txBody>
      </p:sp>
      <p:sp>
        <p:nvSpPr>
          <p:cNvPr id="8" name="矩形 7"/>
          <p:cNvSpPr/>
          <p:nvPr/>
        </p:nvSpPr>
        <p:spPr>
          <a:xfrm>
            <a:off x="6206002" y="2570045"/>
            <a:ext cx="1164681" cy="35004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其他疾病</a:t>
            </a:r>
            <a:endParaRPr lang="zh-CN" altLang="en-US" sz="1200" dirty="0"/>
          </a:p>
        </p:txBody>
      </p:sp>
      <p:sp>
        <p:nvSpPr>
          <p:cNvPr id="9" name="矩形 8"/>
          <p:cNvSpPr/>
          <p:nvPr/>
        </p:nvSpPr>
        <p:spPr>
          <a:xfrm>
            <a:off x="1544440" y="3226527"/>
            <a:ext cx="1487670" cy="42177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新冠病原检测</a:t>
            </a:r>
            <a:endParaRPr lang="zh-CN" altLang="en-US" sz="1200" dirty="0"/>
          </a:p>
        </p:txBody>
      </p:sp>
      <p:sp>
        <p:nvSpPr>
          <p:cNvPr id="21" name="菱形 20"/>
          <p:cNvSpPr/>
          <p:nvPr/>
        </p:nvSpPr>
        <p:spPr>
          <a:xfrm>
            <a:off x="4378051" y="3072593"/>
            <a:ext cx="1005233" cy="721001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疑似病例</a:t>
            </a:r>
            <a:endParaRPr lang="zh-CN" altLang="en-US" sz="1200" dirty="0"/>
          </a:p>
        </p:txBody>
      </p:sp>
      <p:sp>
        <p:nvSpPr>
          <p:cNvPr id="43" name="矩形 42"/>
          <p:cNvSpPr/>
          <p:nvPr/>
        </p:nvSpPr>
        <p:spPr>
          <a:xfrm>
            <a:off x="4463471" y="4205995"/>
            <a:ext cx="854214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确诊病例</a:t>
            </a:r>
            <a:endParaRPr lang="zh-CN" altLang="en-US" sz="1200" dirty="0"/>
          </a:p>
        </p:txBody>
      </p:sp>
      <p:sp>
        <p:nvSpPr>
          <p:cNvPr id="44" name="矩形 43"/>
          <p:cNvSpPr/>
          <p:nvPr/>
        </p:nvSpPr>
        <p:spPr>
          <a:xfrm>
            <a:off x="841879" y="4642774"/>
            <a:ext cx="956923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24</a:t>
            </a:r>
            <a:r>
              <a:rPr lang="zh-CN" altLang="en-US" sz="1200" dirty="0" smtClean="0"/>
              <a:t>小时再次采样</a:t>
            </a:r>
            <a:endParaRPr lang="zh-CN" altLang="en-US" sz="1200" dirty="0"/>
          </a:p>
        </p:txBody>
      </p:sp>
      <p:cxnSp>
        <p:nvCxnSpPr>
          <p:cNvPr id="60" name="直接箭头连接符 59"/>
          <p:cNvCxnSpPr>
            <a:stCxn id="7" idx="2"/>
            <a:endCxn id="21" idx="0"/>
          </p:cNvCxnSpPr>
          <p:nvPr/>
        </p:nvCxnSpPr>
        <p:spPr>
          <a:xfrm>
            <a:off x="4877903" y="2969111"/>
            <a:ext cx="2765" cy="1034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2" name="菱形 71"/>
          <p:cNvSpPr/>
          <p:nvPr/>
        </p:nvSpPr>
        <p:spPr>
          <a:xfrm>
            <a:off x="4176358" y="48626"/>
            <a:ext cx="1293465" cy="761726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发热或呼吸道</a:t>
            </a:r>
            <a:r>
              <a:rPr lang="zh-CN" altLang="en-US" sz="1200" dirty="0" smtClean="0"/>
              <a:t>症状</a:t>
            </a:r>
            <a:endParaRPr lang="zh-CN" altLang="en-US" sz="1200" dirty="0"/>
          </a:p>
        </p:txBody>
      </p:sp>
      <p:cxnSp>
        <p:nvCxnSpPr>
          <p:cNvPr id="81" name="直接箭头连接符 80"/>
          <p:cNvCxnSpPr>
            <a:stCxn id="72" idx="2"/>
            <a:endCxn id="84" idx="0"/>
          </p:cNvCxnSpPr>
          <p:nvPr/>
        </p:nvCxnSpPr>
        <p:spPr>
          <a:xfrm>
            <a:off x="4823091" y="810352"/>
            <a:ext cx="6608" cy="4905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2" name="文本框 81"/>
          <p:cNvSpPr txBox="1"/>
          <p:nvPr/>
        </p:nvSpPr>
        <p:spPr>
          <a:xfrm>
            <a:off x="4678991" y="859182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85" name="矩形 84"/>
          <p:cNvSpPr/>
          <p:nvPr/>
        </p:nvSpPr>
        <p:spPr>
          <a:xfrm>
            <a:off x="6180404" y="248160"/>
            <a:ext cx="1165457" cy="35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排除</a:t>
            </a:r>
            <a:endParaRPr lang="zh-CN" altLang="en-US" sz="1200" dirty="0"/>
          </a:p>
        </p:txBody>
      </p:sp>
      <p:cxnSp>
        <p:nvCxnSpPr>
          <p:cNvPr id="87" name="直接箭头连接符 86"/>
          <p:cNvCxnSpPr>
            <a:stCxn id="72" idx="3"/>
            <a:endCxn id="85" idx="1"/>
          </p:cNvCxnSpPr>
          <p:nvPr/>
        </p:nvCxnSpPr>
        <p:spPr>
          <a:xfrm flipV="1">
            <a:off x="5469823" y="423185"/>
            <a:ext cx="710581" cy="63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90" name="文本框 89"/>
          <p:cNvSpPr txBox="1"/>
          <p:nvPr/>
        </p:nvSpPr>
        <p:spPr>
          <a:xfrm>
            <a:off x="5617238" y="291589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sp>
        <p:nvSpPr>
          <p:cNvPr id="92" name="矩形 91"/>
          <p:cNvSpPr/>
          <p:nvPr/>
        </p:nvSpPr>
        <p:spPr>
          <a:xfrm>
            <a:off x="946220" y="6352050"/>
            <a:ext cx="772179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排除</a:t>
            </a:r>
            <a:endParaRPr lang="zh-CN" altLang="en-US" sz="1200" dirty="0"/>
          </a:p>
        </p:txBody>
      </p:sp>
      <p:cxnSp>
        <p:nvCxnSpPr>
          <p:cNvPr id="117" name="直接箭头连接符 116"/>
          <p:cNvCxnSpPr>
            <a:stCxn id="21" idx="1"/>
            <a:endCxn id="9" idx="3"/>
          </p:cNvCxnSpPr>
          <p:nvPr/>
        </p:nvCxnSpPr>
        <p:spPr>
          <a:xfrm flipH="1">
            <a:off x="3032110" y="3433094"/>
            <a:ext cx="1345941" cy="43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4" name="菱形 123"/>
          <p:cNvSpPr/>
          <p:nvPr/>
        </p:nvSpPr>
        <p:spPr>
          <a:xfrm>
            <a:off x="1850074" y="4078254"/>
            <a:ext cx="876402" cy="672408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cxnSp>
        <p:nvCxnSpPr>
          <p:cNvPr id="126" name="直接箭头连接符 125"/>
          <p:cNvCxnSpPr>
            <a:stCxn id="9" idx="2"/>
            <a:endCxn id="124" idx="0"/>
          </p:cNvCxnSpPr>
          <p:nvPr/>
        </p:nvCxnSpPr>
        <p:spPr>
          <a:xfrm>
            <a:off x="2288275" y="3648299"/>
            <a:ext cx="0" cy="4299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41" name="直接箭头连接符 140"/>
          <p:cNvCxnSpPr>
            <a:stCxn id="224" idx="2"/>
            <a:endCxn id="92" idx="0"/>
          </p:cNvCxnSpPr>
          <p:nvPr/>
        </p:nvCxnSpPr>
        <p:spPr>
          <a:xfrm>
            <a:off x="1319842" y="5899576"/>
            <a:ext cx="12468" cy="452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44" name="矩形 143"/>
          <p:cNvSpPr/>
          <p:nvPr/>
        </p:nvSpPr>
        <p:spPr>
          <a:xfrm>
            <a:off x="6208926" y="3191750"/>
            <a:ext cx="1164681" cy="4217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新冠病原检测</a:t>
            </a:r>
            <a:endParaRPr lang="zh-CN" altLang="en-US" sz="1200" dirty="0"/>
          </a:p>
        </p:txBody>
      </p:sp>
      <p:cxnSp>
        <p:nvCxnSpPr>
          <p:cNvPr id="146" name="直接箭头连接符 145"/>
          <p:cNvCxnSpPr/>
          <p:nvPr/>
        </p:nvCxnSpPr>
        <p:spPr>
          <a:xfrm flipV="1">
            <a:off x="5383284" y="3424152"/>
            <a:ext cx="825642" cy="89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47" name="文本框 146"/>
          <p:cNvSpPr txBox="1"/>
          <p:nvPr/>
        </p:nvSpPr>
        <p:spPr>
          <a:xfrm>
            <a:off x="5617301" y="3266448"/>
            <a:ext cx="271794" cy="27699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151" name="直接箭头连接符 150"/>
          <p:cNvCxnSpPr>
            <a:stCxn id="7" idx="3"/>
            <a:endCxn id="8" idx="1"/>
          </p:cNvCxnSpPr>
          <p:nvPr/>
        </p:nvCxnSpPr>
        <p:spPr>
          <a:xfrm flipV="1">
            <a:off x="5564652" y="2745070"/>
            <a:ext cx="641350" cy="9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67" name="菱形 166"/>
          <p:cNvSpPr/>
          <p:nvPr/>
        </p:nvSpPr>
        <p:spPr>
          <a:xfrm>
            <a:off x="8036073" y="3066432"/>
            <a:ext cx="876402" cy="672408"/>
          </a:xfrm>
          <a:prstGeom prst="diamond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cxnSp>
        <p:nvCxnSpPr>
          <p:cNvPr id="169" name="直接箭头连接符 168"/>
          <p:cNvCxnSpPr>
            <a:stCxn id="144" idx="3"/>
            <a:endCxn id="167" idx="1"/>
          </p:cNvCxnSpPr>
          <p:nvPr/>
        </p:nvCxnSpPr>
        <p:spPr>
          <a:xfrm>
            <a:off x="7373607" y="3402636"/>
            <a:ext cx="66246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74" name="肘形连接符 173"/>
          <p:cNvCxnSpPr>
            <a:stCxn id="167" idx="0"/>
            <a:endCxn id="8" idx="3"/>
          </p:cNvCxnSpPr>
          <p:nvPr/>
        </p:nvCxnSpPr>
        <p:spPr>
          <a:xfrm rot="16200000" flipV="1">
            <a:off x="7761798" y="2353955"/>
            <a:ext cx="321362" cy="110359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75" name="文本框 174"/>
          <p:cNvSpPr txBox="1"/>
          <p:nvPr/>
        </p:nvSpPr>
        <p:spPr>
          <a:xfrm>
            <a:off x="8334778" y="2770590"/>
            <a:ext cx="271794" cy="27699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219" name="肘形连接符 218"/>
          <p:cNvCxnSpPr>
            <a:stCxn id="167" idx="2"/>
            <a:endCxn id="43" idx="3"/>
          </p:cNvCxnSpPr>
          <p:nvPr/>
        </p:nvCxnSpPr>
        <p:spPr>
          <a:xfrm rot="5400000">
            <a:off x="6556960" y="2499566"/>
            <a:ext cx="678041" cy="315658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24" name="菱形 223"/>
          <p:cNvSpPr/>
          <p:nvPr/>
        </p:nvSpPr>
        <p:spPr>
          <a:xfrm>
            <a:off x="881641" y="5227168"/>
            <a:ext cx="876402" cy="672408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sp>
        <p:nvSpPr>
          <p:cNvPr id="47" name="文本框 46"/>
          <p:cNvSpPr txBox="1"/>
          <p:nvPr/>
        </p:nvSpPr>
        <p:spPr>
          <a:xfrm>
            <a:off x="1183945" y="5967199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11" name="直接箭头连接符 10"/>
          <p:cNvCxnSpPr>
            <a:stCxn id="44" idx="2"/>
          </p:cNvCxnSpPr>
          <p:nvPr/>
        </p:nvCxnSpPr>
        <p:spPr>
          <a:xfrm flipH="1">
            <a:off x="1319843" y="5064546"/>
            <a:ext cx="498" cy="184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2" name="肘形连接符 41"/>
          <p:cNvCxnSpPr/>
          <p:nvPr/>
        </p:nvCxnSpPr>
        <p:spPr>
          <a:xfrm rot="10800000" flipV="1">
            <a:off x="1320342" y="4425216"/>
            <a:ext cx="529733" cy="228316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8" name="肘形连接符 47"/>
          <p:cNvCxnSpPr/>
          <p:nvPr/>
        </p:nvCxnSpPr>
        <p:spPr>
          <a:xfrm flipV="1">
            <a:off x="1742738" y="4427639"/>
            <a:ext cx="2709975" cy="114482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4" name="矩形 83"/>
          <p:cNvSpPr/>
          <p:nvPr/>
        </p:nvSpPr>
        <p:spPr>
          <a:xfrm>
            <a:off x="3851752" y="1300895"/>
            <a:ext cx="1955894" cy="41216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学校对出现症状前</a:t>
            </a:r>
            <a:r>
              <a:rPr lang="en-US" altLang="zh-CN" sz="1200" dirty="0" smtClean="0"/>
              <a:t>14</a:t>
            </a:r>
            <a:r>
              <a:rPr lang="zh-CN" altLang="en-US" sz="1200" dirty="0" smtClean="0"/>
              <a:t>天内流行病史进行初步排查</a:t>
            </a:r>
            <a:endParaRPr lang="zh-CN" altLang="en-US" sz="1200" dirty="0"/>
          </a:p>
        </p:txBody>
      </p:sp>
      <p:sp>
        <p:nvSpPr>
          <p:cNvPr id="121" name="矩形 120"/>
          <p:cNvSpPr/>
          <p:nvPr/>
        </p:nvSpPr>
        <p:spPr>
          <a:xfrm>
            <a:off x="3820047" y="1924348"/>
            <a:ext cx="916959" cy="4217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专人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专车护送</a:t>
            </a:r>
            <a:endParaRPr lang="zh-CN" altLang="en-US" sz="1200" dirty="0"/>
          </a:p>
        </p:txBody>
      </p:sp>
      <p:sp>
        <p:nvSpPr>
          <p:cNvPr id="122" name="矩形 121"/>
          <p:cNvSpPr/>
          <p:nvPr/>
        </p:nvSpPr>
        <p:spPr>
          <a:xfrm>
            <a:off x="4992489" y="1936376"/>
            <a:ext cx="798548" cy="4166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家长陪同</a:t>
            </a:r>
            <a:endParaRPr lang="zh-CN" altLang="en-US" sz="1200" dirty="0"/>
          </a:p>
        </p:txBody>
      </p:sp>
      <p:cxnSp>
        <p:nvCxnSpPr>
          <p:cNvPr id="99" name="肘形连接符 98"/>
          <p:cNvCxnSpPr>
            <a:stCxn id="84" idx="1"/>
            <a:endCxn id="121" idx="1"/>
          </p:cNvCxnSpPr>
          <p:nvPr/>
        </p:nvCxnSpPr>
        <p:spPr>
          <a:xfrm rot="10800000" flipV="1">
            <a:off x="3820048" y="1506976"/>
            <a:ext cx="31705" cy="628257"/>
          </a:xfrm>
          <a:prstGeom prst="bentConnector3">
            <a:avLst>
              <a:gd name="adj1" fmla="val 821022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1" name="肘形连接符 100"/>
          <p:cNvCxnSpPr>
            <a:stCxn id="84" idx="3"/>
            <a:endCxn id="122" idx="3"/>
          </p:cNvCxnSpPr>
          <p:nvPr/>
        </p:nvCxnSpPr>
        <p:spPr>
          <a:xfrm flipH="1">
            <a:off x="5791037" y="1506977"/>
            <a:ext cx="16609" cy="637733"/>
          </a:xfrm>
          <a:prstGeom prst="bentConnector3">
            <a:avLst>
              <a:gd name="adj1" fmla="val -1376362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7" name="文本框 126"/>
          <p:cNvSpPr txBox="1"/>
          <p:nvPr/>
        </p:nvSpPr>
        <p:spPr>
          <a:xfrm>
            <a:off x="3448128" y="1691774"/>
            <a:ext cx="27179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28" name="文本框 127"/>
          <p:cNvSpPr txBox="1"/>
          <p:nvPr/>
        </p:nvSpPr>
        <p:spPr>
          <a:xfrm>
            <a:off x="5908610" y="1701093"/>
            <a:ext cx="271794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无</a:t>
            </a:r>
            <a:endParaRPr lang="zh-CN" altLang="en-US" sz="1200" dirty="0"/>
          </a:p>
        </p:txBody>
      </p:sp>
      <p:cxnSp>
        <p:nvCxnSpPr>
          <p:cNvPr id="103" name="肘形连接符 102"/>
          <p:cNvCxnSpPr>
            <a:stCxn id="121" idx="2"/>
            <a:endCxn id="7" idx="0"/>
          </p:cNvCxnSpPr>
          <p:nvPr/>
        </p:nvCxnSpPr>
        <p:spPr>
          <a:xfrm rot="16200000" flipH="1">
            <a:off x="4489851" y="2134796"/>
            <a:ext cx="176728" cy="59937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5" name="肘形连接符 104"/>
          <p:cNvCxnSpPr/>
          <p:nvPr/>
        </p:nvCxnSpPr>
        <p:spPr>
          <a:xfrm rot="5400000">
            <a:off x="5049931" y="2170257"/>
            <a:ext cx="169805" cy="51386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52" name="矩形 151"/>
          <p:cNvSpPr/>
          <p:nvPr/>
        </p:nvSpPr>
        <p:spPr>
          <a:xfrm>
            <a:off x="1455739" y="2206816"/>
            <a:ext cx="1576371" cy="58975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经专业评估、采取局部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整体停课等措施</a:t>
            </a:r>
            <a:endParaRPr lang="en-US" altLang="zh-CN" sz="1200" dirty="0" smtClean="0"/>
          </a:p>
          <a:p>
            <a:pPr algn="ctr"/>
            <a:r>
              <a:rPr lang="zh-CN" altLang="en-US" sz="1200" dirty="0" smtClean="0"/>
              <a:t>密切接触者集中隔离</a:t>
            </a:r>
            <a:endParaRPr lang="zh-CN" altLang="en-US" sz="1200" dirty="0"/>
          </a:p>
        </p:txBody>
      </p:sp>
      <p:cxnSp>
        <p:nvCxnSpPr>
          <p:cNvPr id="159" name="肘形连接符 158"/>
          <p:cNvCxnSpPr>
            <a:stCxn id="21" idx="1"/>
            <a:endCxn id="152" idx="3"/>
          </p:cNvCxnSpPr>
          <p:nvPr/>
        </p:nvCxnSpPr>
        <p:spPr>
          <a:xfrm rot="10800000">
            <a:off x="3032111" y="2501694"/>
            <a:ext cx="1345941" cy="9314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92" name="矩形 191"/>
          <p:cNvSpPr/>
          <p:nvPr/>
        </p:nvSpPr>
        <p:spPr>
          <a:xfrm>
            <a:off x="4088921" y="5259389"/>
            <a:ext cx="1609882" cy="5955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经专业评估、采取局部</a:t>
            </a:r>
            <a:r>
              <a:rPr lang="en-US" altLang="zh-CN" sz="1200" dirty="0"/>
              <a:t>/</a:t>
            </a:r>
            <a:r>
              <a:rPr lang="zh-CN" altLang="en-US" sz="1200" dirty="0"/>
              <a:t>整体停课等措施</a:t>
            </a:r>
            <a:endParaRPr lang="en-US" altLang="zh-CN" sz="1200" dirty="0"/>
          </a:p>
          <a:p>
            <a:pPr algn="ctr"/>
            <a:r>
              <a:rPr lang="zh-CN" altLang="en-US" sz="1200" dirty="0" smtClean="0"/>
              <a:t>密切接触者集中隔离</a:t>
            </a:r>
            <a:endParaRPr lang="zh-CN" altLang="en-US" sz="1200" dirty="0"/>
          </a:p>
        </p:txBody>
      </p:sp>
      <p:cxnSp>
        <p:nvCxnSpPr>
          <p:cNvPr id="188" name="直接箭头连接符 187"/>
          <p:cNvCxnSpPr>
            <a:stCxn id="43" idx="2"/>
            <a:endCxn id="192" idx="0"/>
          </p:cNvCxnSpPr>
          <p:nvPr/>
        </p:nvCxnSpPr>
        <p:spPr>
          <a:xfrm>
            <a:off x="4890578" y="4627767"/>
            <a:ext cx="3284" cy="6316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01" name="矩形 200"/>
          <p:cNvSpPr/>
          <p:nvPr/>
        </p:nvSpPr>
        <p:spPr>
          <a:xfrm>
            <a:off x="7575838" y="1764256"/>
            <a:ext cx="1487670" cy="6494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如为传染病，按其他传染病规定处理</a:t>
            </a:r>
            <a:endParaRPr lang="zh-CN" altLang="en-US" sz="1200" dirty="0"/>
          </a:p>
        </p:txBody>
      </p:sp>
      <p:cxnSp>
        <p:nvCxnSpPr>
          <p:cNvPr id="199" name="肘形连接符 198"/>
          <p:cNvCxnSpPr>
            <a:stCxn id="8" idx="0"/>
          </p:cNvCxnSpPr>
          <p:nvPr/>
        </p:nvCxnSpPr>
        <p:spPr>
          <a:xfrm rot="5400000" flipH="1" flipV="1">
            <a:off x="6928578" y="1935994"/>
            <a:ext cx="493816" cy="77428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39" name="文本框 138"/>
          <p:cNvSpPr txBox="1"/>
          <p:nvPr/>
        </p:nvSpPr>
        <p:spPr>
          <a:xfrm>
            <a:off x="1461881" y="4213350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sp>
        <p:nvSpPr>
          <p:cNvPr id="45" name="文本框 44"/>
          <p:cNvSpPr txBox="1"/>
          <p:nvPr/>
        </p:nvSpPr>
        <p:spPr>
          <a:xfrm>
            <a:off x="2089256" y="5473088"/>
            <a:ext cx="298942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120" name="文本框 119"/>
          <p:cNvSpPr txBox="1"/>
          <p:nvPr/>
        </p:nvSpPr>
        <p:spPr>
          <a:xfrm>
            <a:off x="3902614" y="3278914"/>
            <a:ext cx="271794" cy="27699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182" name="文本框 181"/>
          <p:cNvSpPr txBox="1"/>
          <p:nvPr/>
        </p:nvSpPr>
        <p:spPr>
          <a:xfrm>
            <a:off x="8334778" y="3918326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cxnSp>
        <p:nvCxnSpPr>
          <p:cNvPr id="5" name="肘形连接符 4"/>
          <p:cNvCxnSpPr>
            <a:stCxn id="127" idx="1"/>
            <a:endCxn id="6" idx="3"/>
          </p:cNvCxnSpPr>
          <p:nvPr/>
        </p:nvCxnSpPr>
        <p:spPr>
          <a:xfrm rot="10800000">
            <a:off x="3031096" y="1164280"/>
            <a:ext cx="417033" cy="66599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4097547" y="6352050"/>
            <a:ext cx="1609882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密切接触者</a:t>
            </a:r>
            <a:r>
              <a:rPr lang="zh-CN" altLang="en-US" sz="1200" dirty="0"/>
              <a:t>解除</a:t>
            </a:r>
            <a:r>
              <a:rPr lang="zh-CN" altLang="en-US" sz="1200" dirty="0" smtClean="0"/>
              <a:t>隔离</a:t>
            </a:r>
            <a:endParaRPr lang="zh-CN" altLang="en-US" sz="1200" dirty="0"/>
          </a:p>
        </p:txBody>
      </p:sp>
      <p:cxnSp>
        <p:nvCxnSpPr>
          <p:cNvPr id="13" name="直接箭头连接符 12"/>
          <p:cNvCxnSpPr>
            <a:stCxn id="92" idx="3"/>
            <a:endCxn id="63" idx="1"/>
          </p:cNvCxnSpPr>
          <p:nvPr/>
        </p:nvCxnSpPr>
        <p:spPr>
          <a:xfrm>
            <a:off x="1718399" y="6562936"/>
            <a:ext cx="237914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/>
          <p:nvPr/>
        </p:nvSpPr>
        <p:spPr>
          <a:xfrm>
            <a:off x="6321091" y="871370"/>
            <a:ext cx="1297026" cy="6388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预防性消毒、通风后上课</a:t>
            </a:r>
            <a:endParaRPr lang="zh-CN" altLang="en-US" sz="1200" dirty="0"/>
          </a:p>
        </p:txBody>
      </p:sp>
      <p:sp>
        <p:nvSpPr>
          <p:cNvPr id="104" name="矩形 103"/>
          <p:cNvSpPr/>
          <p:nvPr/>
        </p:nvSpPr>
        <p:spPr>
          <a:xfrm>
            <a:off x="6860793" y="5217459"/>
            <a:ext cx="1609882" cy="6777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根据疫情控制情况，经专业评估，按相关规定组织复学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复课</a:t>
            </a:r>
            <a:endParaRPr lang="zh-CN" altLang="en-US" sz="1200" dirty="0"/>
          </a:p>
        </p:txBody>
      </p:sp>
      <p:cxnSp>
        <p:nvCxnSpPr>
          <p:cNvPr id="55" name="直接箭头连接符 54"/>
          <p:cNvCxnSpPr>
            <a:stCxn id="192" idx="3"/>
            <a:endCxn id="104" idx="1"/>
          </p:cNvCxnSpPr>
          <p:nvPr/>
        </p:nvCxnSpPr>
        <p:spPr>
          <a:xfrm flipV="1">
            <a:off x="5698803" y="5556325"/>
            <a:ext cx="1161990" cy="8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形状 88"/>
          <p:cNvCxnSpPr/>
          <p:nvPr/>
        </p:nvCxnSpPr>
        <p:spPr>
          <a:xfrm flipV="1">
            <a:off x="6201919" y="1506070"/>
            <a:ext cx="284942" cy="33352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文本框 137"/>
          <p:cNvSpPr txBox="1"/>
          <p:nvPr/>
        </p:nvSpPr>
        <p:spPr>
          <a:xfrm>
            <a:off x="2939118" y="4281646"/>
            <a:ext cx="331212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cxnSp>
        <p:nvCxnSpPr>
          <p:cNvPr id="71" name="直接箭头连接符 70"/>
          <p:cNvCxnSpPr>
            <a:stCxn id="124" idx="3"/>
            <a:endCxn id="138" idx="1"/>
          </p:cNvCxnSpPr>
          <p:nvPr/>
        </p:nvCxnSpPr>
        <p:spPr>
          <a:xfrm>
            <a:off x="2726476" y="4414458"/>
            <a:ext cx="212642" cy="56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484555" y="860014"/>
            <a:ext cx="1546540" cy="6288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4" name="文本框 3"/>
          <p:cNvSpPr txBox="1"/>
          <p:nvPr/>
        </p:nvSpPr>
        <p:spPr>
          <a:xfrm>
            <a:off x="3448128" y="1701934"/>
            <a:ext cx="27179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0" name="矩形 9"/>
          <p:cNvSpPr/>
          <p:nvPr/>
        </p:nvSpPr>
        <p:spPr>
          <a:xfrm>
            <a:off x="3851752" y="1302165"/>
            <a:ext cx="1955894" cy="41216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学校对出现症状前</a:t>
            </a:r>
            <a:r>
              <a:rPr lang="en-US" altLang="zh-CN" sz="1200" dirty="0" smtClean="0"/>
              <a:t>14</a:t>
            </a:r>
            <a:r>
              <a:rPr lang="zh-CN" altLang="en-US" sz="1200" dirty="0" smtClean="0"/>
              <a:t>天内流行病史进行初步排查</a:t>
            </a:r>
            <a:endParaRPr lang="zh-CN" altLang="en-US" sz="1200" dirty="0"/>
          </a:p>
        </p:txBody>
      </p:sp>
      <p:sp>
        <p:nvSpPr>
          <p:cNvPr id="12" name="矩形 11"/>
          <p:cNvSpPr/>
          <p:nvPr/>
        </p:nvSpPr>
        <p:spPr>
          <a:xfrm>
            <a:off x="3820047" y="1925618"/>
            <a:ext cx="916959" cy="4217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专人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专车护送</a:t>
            </a:r>
            <a:endParaRPr lang="zh-CN" altLang="en-US" sz="1200" dirty="0"/>
          </a:p>
        </p:txBody>
      </p:sp>
      <p:sp>
        <p:nvSpPr>
          <p:cNvPr id="14" name="矩形 13"/>
          <p:cNvSpPr/>
          <p:nvPr/>
        </p:nvSpPr>
        <p:spPr>
          <a:xfrm>
            <a:off x="4992489" y="1937646"/>
            <a:ext cx="798548" cy="4166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家长陪同</a:t>
            </a:r>
            <a:endParaRPr lang="zh-CN" altLang="en-US" sz="1200" dirty="0"/>
          </a:p>
        </p:txBody>
      </p:sp>
      <p:sp>
        <p:nvSpPr>
          <p:cNvPr id="15" name="矩形 14"/>
          <p:cNvSpPr/>
          <p:nvPr/>
        </p:nvSpPr>
        <p:spPr>
          <a:xfrm>
            <a:off x="1484555" y="861284"/>
            <a:ext cx="1546540" cy="6288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16" name="文本框 15"/>
          <p:cNvSpPr txBox="1"/>
          <p:nvPr/>
        </p:nvSpPr>
        <p:spPr>
          <a:xfrm>
            <a:off x="3448128" y="1703204"/>
            <a:ext cx="27179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7" name="文本框 16"/>
          <p:cNvSpPr txBox="1"/>
          <p:nvPr/>
        </p:nvSpPr>
        <p:spPr>
          <a:xfrm>
            <a:off x="5908610" y="1701093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无</a:t>
            </a:r>
            <a:endParaRPr lang="zh-CN" altLang="en-US" sz="1200" dirty="0"/>
          </a:p>
        </p:txBody>
      </p:sp>
      <p:sp>
        <p:nvSpPr>
          <p:cNvPr id="18" name="矩形 17"/>
          <p:cNvSpPr/>
          <p:nvPr/>
        </p:nvSpPr>
        <p:spPr>
          <a:xfrm>
            <a:off x="6321091" y="871370"/>
            <a:ext cx="1297026" cy="6388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预防性消毒、通风后上课</a:t>
            </a:r>
            <a:endParaRPr lang="zh-CN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3851752" y="1302165"/>
            <a:ext cx="1955894" cy="4121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学校对出现症状前</a:t>
            </a:r>
            <a:r>
              <a:rPr lang="en-US" altLang="zh-CN" sz="1200" dirty="0" smtClean="0"/>
              <a:t>14</a:t>
            </a:r>
            <a:r>
              <a:rPr lang="zh-CN" altLang="en-US" sz="1200" dirty="0" smtClean="0"/>
              <a:t>天内流行病史进行初步排查</a:t>
            </a:r>
            <a:endParaRPr lang="zh-CN" altLang="en-US" sz="1200" dirty="0"/>
          </a:p>
        </p:txBody>
      </p:sp>
      <p:sp>
        <p:nvSpPr>
          <p:cNvPr id="20" name="矩形 19"/>
          <p:cNvSpPr/>
          <p:nvPr/>
        </p:nvSpPr>
        <p:spPr>
          <a:xfrm>
            <a:off x="3820047" y="1925618"/>
            <a:ext cx="916959" cy="4217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专人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专车护送</a:t>
            </a:r>
            <a:endParaRPr lang="zh-CN" altLang="en-US" sz="1200" dirty="0"/>
          </a:p>
        </p:txBody>
      </p:sp>
      <p:sp>
        <p:nvSpPr>
          <p:cNvPr id="22" name="矩形 21"/>
          <p:cNvSpPr/>
          <p:nvPr/>
        </p:nvSpPr>
        <p:spPr>
          <a:xfrm>
            <a:off x="4992489" y="1937646"/>
            <a:ext cx="798548" cy="4166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家长陪同</a:t>
            </a:r>
            <a:endParaRPr lang="zh-CN" altLang="en-US" sz="1200" dirty="0"/>
          </a:p>
        </p:txBody>
      </p:sp>
      <p:sp>
        <p:nvSpPr>
          <p:cNvPr id="23" name="矩形 22"/>
          <p:cNvSpPr/>
          <p:nvPr/>
        </p:nvSpPr>
        <p:spPr>
          <a:xfrm>
            <a:off x="1484555" y="861284"/>
            <a:ext cx="1546540" cy="6288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24" name="文本框 23"/>
          <p:cNvSpPr txBox="1"/>
          <p:nvPr/>
        </p:nvSpPr>
        <p:spPr>
          <a:xfrm>
            <a:off x="3448128" y="1703204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84555" y="849854"/>
            <a:ext cx="1546540" cy="6288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7" name="矩形 6"/>
          <p:cNvSpPr/>
          <p:nvPr/>
        </p:nvSpPr>
        <p:spPr>
          <a:xfrm>
            <a:off x="4191154" y="2522848"/>
            <a:ext cx="1373498" cy="4462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医疗机构预检分诊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发热门诊</a:t>
            </a:r>
            <a:endParaRPr lang="zh-CN" altLang="en-US" sz="1200" dirty="0"/>
          </a:p>
        </p:txBody>
      </p:sp>
      <p:sp>
        <p:nvSpPr>
          <p:cNvPr id="8" name="矩形 7"/>
          <p:cNvSpPr/>
          <p:nvPr/>
        </p:nvSpPr>
        <p:spPr>
          <a:xfrm>
            <a:off x="6206002" y="2570045"/>
            <a:ext cx="1164681" cy="3500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其他疾病</a:t>
            </a:r>
            <a:endParaRPr lang="zh-CN" altLang="en-US" sz="1200" dirty="0"/>
          </a:p>
        </p:txBody>
      </p:sp>
      <p:sp>
        <p:nvSpPr>
          <p:cNvPr id="9" name="矩形 8"/>
          <p:cNvSpPr/>
          <p:nvPr/>
        </p:nvSpPr>
        <p:spPr>
          <a:xfrm>
            <a:off x="1533010" y="3226527"/>
            <a:ext cx="1487670" cy="4217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新冠病原检测</a:t>
            </a:r>
            <a:endParaRPr lang="zh-CN" altLang="en-US" sz="1200" dirty="0"/>
          </a:p>
        </p:txBody>
      </p:sp>
      <p:sp>
        <p:nvSpPr>
          <p:cNvPr id="21" name="菱形 20"/>
          <p:cNvSpPr/>
          <p:nvPr/>
        </p:nvSpPr>
        <p:spPr>
          <a:xfrm>
            <a:off x="4366621" y="3072593"/>
            <a:ext cx="1005233" cy="721001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疑似病例</a:t>
            </a:r>
            <a:endParaRPr lang="zh-CN" altLang="en-US" sz="1200" dirty="0"/>
          </a:p>
        </p:txBody>
      </p:sp>
      <p:sp>
        <p:nvSpPr>
          <p:cNvPr id="43" name="矩形 42"/>
          <p:cNvSpPr/>
          <p:nvPr/>
        </p:nvSpPr>
        <p:spPr>
          <a:xfrm>
            <a:off x="4463471" y="4205995"/>
            <a:ext cx="854214" cy="4217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确诊病例</a:t>
            </a:r>
            <a:endParaRPr lang="zh-CN" altLang="en-US" sz="1200" dirty="0"/>
          </a:p>
        </p:txBody>
      </p:sp>
      <p:sp>
        <p:nvSpPr>
          <p:cNvPr id="44" name="矩形 43"/>
          <p:cNvSpPr/>
          <p:nvPr/>
        </p:nvSpPr>
        <p:spPr>
          <a:xfrm>
            <a:off x="841879" y="4642774"/>
            <a:ext cx="956923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24</a:t>
            </a:r>
            <a:r>
              <a:rPr lang="zh-CN" altLang="en-US" sz="1200" dirty="0" smtClean="0"/>
              <a:t>小时再次采样</a:t>
            </a:r>
            <a:endParaRPr lang="zh-CN" altLang="en-US" sz="1200" dirty="0"/>
          </a:p>
        </p:txBody>
      </p:sp>
      <p:cxnSp>
        <p:nvCxnSpPr>
          <p:cNvPr id="60" name="直接箭头连接符 59"/>
          <p:cNvCxnSpPr>
            <a:stCxn id="7" idx="2"/>
            <a:endCxn id="21" idx="0"/>
          </p:cNvCxnSpPr>
          <p:nvPr/>
        </p:nvCxnSpPr>
        <p:spPr>
          <a:xfrm flipH="1">
            <a:off x="4869648" y="2969111"/>
            <a:ext cx="8255" cy="1035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2" name="菱形 71"/>
          <p:cNvSpPr/>
          <p:nvPr/>
        </p:nvSpPr>
        <p:spPr>
          <a:xfrm>
            <a:off x="4176358" y="48626"/>
            <a:ext cx="1293465" cy="761726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发热或呼吸道</a:t>
            </a:r>
            <a:r>
              <a:rPr lang="zh-CN" altLang="en-US" sz="1200" dirty="0" smtClean="0"/>
              <a:t>症状</a:t>
            </a:r>
            <a:endParaRPr lang="zh-CN" altLang="en-US" sz="1200" dirty="0"/>
          </a:p>
        </p:txBody>
      </p:sp>
      <p:cxnSp>
        <p:nvCxnSpPr>
          <p:cNvPr id="81" name="直接箭头连接符 80"/>
          <p:cNvCxnSpPr>
            <a:stCxn id="72" idx="2"/>
            <a:endCxn id="84" idx="0"/>
          </p:cNvCxnSpPr>
          <p:nvPr/>
        </p:nvCxnSpPr>
        <p:spPr>
          <a:xfrm>
            <a:off x="4823091" y="810352"/>
            <a:ext cx="6608" cy="4905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2" name="文本框 81"/>
          <p:cNvSpPr txBox="1"/>
          <p:nvPr/>
        </p:nvSpPr>
        <p:spPr>
          <a:xfrm>
            <a:off x="4678991" y="859182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85" name="矩形 84"/>
          <p:cNvSpPr/>
          <p:nvPr/>
        </p:nvSpPr>
        <p:spPr>
          <a:xfrm>
            <a:off x="6180404" y="248160"/>
            <a:ext cx="1165457" cy="35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排除</a:t>
            </a:r>
            <a:endParaRPr lang="zh-CN" altLang="en-US" sz="1200" dirty="0"/>
          </a:p>
        </p:txBody>
      </p:sp>
      <p:cxnSp>
        <p:nvCxnSpPr>
          <p:cNvPr id="87" name="直接箭头连接符 86"/>
          <p:cNvCxnSpPr>
            <a:stCxn id="72" idx="3"/>
            <a:endCxn id="85" idx="1"/>
          </p:cNvCxnSpPr>
          <p:nvPr/>
        </p:nvCxnSpPr>
        <p:spPr>
          <a:xfrm flipV="1">
            <a:off x="5469823" y="423185"/>
            <a:ext cx="710581" cy="63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90" name="文本框 89"/>
          <p:cNvSpPr txBox="1"/>
          <p:nvPr/>
        </p:nvSpPr>
        <p:spPr>
          <a:xfrm>
            <a:off x="5617238" y="291589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sp>
        <p:nvSpPr>
          <p:cNvPr id="92" name="矩形 91"/>
          <p:cNvSpPr/>
          <p:nvPr/>
        </p:nvSpPr>
        <p:spPr>
          <a:xfrm>
            <a:off x="946220" y="6352050"/>
            <a:ext cx="772179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排除</a:t>
            </a:r>
            <a:endParaRPr lang="zh-CN" altLang="en-US" sz="1200" dirty="0"/>
          </a:p>
        </p:txBody>
      </p:sp>
      <p:cxnSp>
        <p:nvCxnSpPr>
          <p:cNvPr id="117" name="直接箭头连接符 116"/>
          <p:cNvCxnSpPr>
            <a:stCxn id="21" idx="1"/>
            <a:endCxn id="9" idx="3"/>
          </p:cNvCxnSpPr>
          <p:nvPr/>
        </p:nvCxnSpPr>
        <p:spPr>
          <a:xfrm flipH="1">
            <a:off x="3020421" y="3433729"/>
            <a:ext cx="1346200" cy="38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4" name="菱形 123"/>
          <p:cNvSpPr/>
          <p:nvPr/>
        </p:nvSpPr>
        <p:spPr>
          <a:xfrm>
            <a:off x="1850074" y="4078254"/>
            <a:ext cx="876402" cy="672408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cxnSp>
        <p:nvCxnSpPr>
          <p:cNvPr id="126" name="直接箭头连接符 125"/>
          <p:cNvCxnSpPr>
            <a:stCxn id="9" idx="2"/>
            <a:endCxn id="124" idx="0"/>
          </p:cNvCxnSpPr>
          <p:nvPr/>
        </p:nvCxnSpPr>
        <p:spPr>
          <a:xfrm>
            <a:off x="2276845" y="3648299"/>
            <a:ext cx="11430" cy="4298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41" name="直接箭头连接符 140"/>
          <p:cNvCxnSpPr>
            <a:stCxn id="224" idx="2"/>
            <a:endCxn id="92" idx="0"/>
          </p:cNvCxnSpPr>
          <p:nvPr/>
        </p:nvCxnSpPr>
        <p:spPr>
          <a:xfrm>
            <a:off x="1319842" y="5899576"/>
            <a:ext cx="12468" cy="452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44" name="矩形 143"/>
          <p:cNvSpPr/>
          <p:nvPr/>
        </p:nvSpPr>
        <p:spPr>
          <a:xfrm>
            <a:off x="6208926" y="3191750"/>
            <a:ext cx="1164681" cy="4217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新冠病原检测</a:t>
            </a:r>
            <a:endParaRPr lang="zh-CN" altLang="en-US" sz="1200" dirty="0"/>
          </a:p>
        </p:txBody>
      </p:sp>
      <p:cxnSp>
        <p:nvCxnSpPr>
          <p:cNvPr id="146" name="直接箭头连接符 145"/>
          <p:cNvCxnSpPr/>
          <p:nvPr/>
        </p:nvCxnSpPr>
        <p:spPr>
          <a:xfrm flipV="1">
            <a:off x="5383284" y="3424152"/>
            <a:ext cx="825642" cy="89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47" name="文本框 146"/>
          <p:cNvSpPr txBox="1"/>
          <p:nvPr/>
        </p:nvSpPr>
        <p:spPr>
          <a:xfrm>
            <a:off x="5605871" y="3266448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151" name="直接箭头连接符 150"/>
          <p:cNvCxnSpPr>
            <a:stCxn id="7" idx="3"/>
            <a:endCxn id="8" idx="1"/>
          </p:cNvCxnSpPr>
          <p:nvPr/>
        </p:nvCxnSpPr>
        <p:spPr>
          <a:xfrm flipV="1">
            <a:off x="5564652" y="2745070"/>
            <a:ext cx="641350" cy="9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67" name="菱形 166"/>
          <p:cNvSpPr/>
          <p:nvPr/>
        </p:nvSpPr>
        <p:spPr>
          <a:xfrm>
            <a:off x="8036073" y="3066432"/>
            <a:ext cx="876402" cy="672408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cxnSp>
        <p:nvCxnSpPr>
          <p:cNvPr id="169" name="直接箭头连接符 168"/>
          <p:cNvCxnSpPr>
            <a:stCxn id="144" idx="3"/>
            <a:endCxn id="167" idx="1"/>
          </p:cNvCxnSpPr>
          <p:nvPr/>
        </p:nvCxnSpPr>
        <p:spPr>
          <a:xfrm>
            <a:off x="7373607" y="3402636"/>
            <a:ext cx="66246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74" name="肘形连接符 173"/>
          <p:cNvCxnSpPr>
            <a:stCxn id="167" idx="0"/>
            <a:endCxn id="8" idx="3"/>
          </p:cNvCxnSpPr>
          <p:nvPr/>
        </p:nvCxnSpPr>
        <p:spPr>
          <a:xfrm rot="16200000" flipV="1">
            <a:off x="7761798" y="2353955"/>
            <a:ext cx="321362" cy="110359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75" name="文本框 174"/>
          <p:cNvSpPr txBox="1"/>
          <p:nvPr/>
        </p:nvSpPr>
        <p:spPr>
          <a:xfrm>
            <a:off x="8334778" y="2770590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219" name="肘形连接符 218"/>
          <p:cNvCxnSpPr>
            <a:stCxn id="167" idx="2"/>
            <a:endCxn id="43" idx="3"/>
          </p:cNvCxnSpPr>
          <p:nvPr/>
        </p:nvCxnSpPr>
        <p:spPr>
          <a:xfrm rot="5400000">
            <a:off x="6556960" y="2499566"/>
            <a:ext cx="678041" cy="315658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24" name="菱形 223"/>
          <p:cNvSpPr/>
          <p:nvPr/>
        </p:nvSpPr>
        <p:spPr>
          <a:xfrm>
            <a:off x="881641" y="5227168"/>
            <a:ext cx="876402" cy="672408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sp>
        <p:nvSpPr>
          <p:cNvPr id="47" name="文本框 46"/>
          <p:cNvSpPr txBox="1"/>
          <p:nvPr/>
        </p:nvSpPr>
        <p:spPr>
          <a:xfrm>
            <a:off x="1183945" y="5967199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11" name="直接箭头连接符 10"/>
          <p:cNvCxnSpPr>
            <a:stCxn id="44" idx="2"/>
          </p:cNvCxnSpPr>
          <p:nvPr/>
        </p:nvCxnSpPr>
        <p:spPr>
          <a:xfrm flipH="1">
            <a:off x="1319843" y="5064546"/>
            <a:ext cx="498" cy="184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2" name="肘形连接符 41"/>
          <p:cNvCxnSpPr/>
          <p:nvPr/>
        </p:nvCxnSpPr>
        <p:spPr>
          <a:xfrm rot="10800000" flipV="1">
            <a:off x="1320342" y="4425216"/>
            <a:ext cx="529733" cy="228316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8" name="肘形连接符 47"/>
          <p:cNvCxnSpPr/>
          <p:nvPr/>
        </p:nvCxnSpPr>
        <p:spPr>
          <a:xfrm flipV="1">
            <a:off x="1742738" y="4427639"/>
            <a:ext cx="2709975" cy="114482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4" name="矩形 83"/>
          <p:cNvSpPr/>
          <p:nvPr/>
        </p:nvSpPr>
        <p:spPr>
          <a:xfrm>
            <a:off x="3851752" y="1300895"/>
            <a:ext cx="1955894" cy="41216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学校对出现症状前</a:t>
            </a:r>
            <a:r>
              <a:rPr lang="en-US" altLang="zh-CN" sz="1200" dirty="0" smtClean="0"/>
              <a:t>14</a:t>
            </a:r>
            <a:r>
              <a:rPr lang="zh-CN" altLang="en-US" sz="1200" dirty="0" smtClean="0"/>
              <a:t>天内流行病史进行初步排查</a:t>
            </a:r>
            <a:endParaRPr lang="zh-CN" altLang="en-US" sz="1200" dirty="0"/>
          </a:p>
        </p:txBody>
      </p:sp>
      <p:sp>
        <p:nvSpPr>
          <p:cNvPr id="121" name="矩形 120"/>
          <p:cNvSpPr/>
          <p:nvPr/>
        </p:nvSpPr>
        <p:spPr>
          <a:xfrm>
            <a:off x="3820047" y="1924348"/>
            <a:ext cx="916959" cy="4217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专人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专车护送</a:t>
            </a:r>
            <a:endParaRPr lang="zh-CN" altLang="en-US" sz="1200" dirty="0"/>
          </a:p>
        </p:txBody>
      </p:sp>
      <p:sp>
        <p:nvSpPr>
          <p:cNvPr id="122" name="矩形 121"/>
          <p:cNvSpPr/>
          <p:nvPr/>
        </p:nvSpPr>
        <p:spPr>
          <a:xfrm>
            <a:off x="4992489" y="1936376"/>
            <a:ext cx="798548" cy="4166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家长陪同</a:t>
            </a:r>
            <a:endParaRPr lang="zh-CN" altLang="en-US" sz="1200" dirty="0"/>
          </a:p>
        </p:txBody>
      </p:sp>
      <p:cxnSp>
        <p:nvCxnSpPr>
          <p:cNvPr id="99" name="肘形连接符 98"/>
          <p:cNvCxnSpPr>
            <a:stCxn id="84" idx="1"/>
            <a:endCxn id="121" idx="1"/>
          </p:cNvCxnSpPr>
          <p:nvPr/>
        </p:nvCxnSpPr>
        <p:spPr>
          <a:xfrm rot="10800000" flipV="1">
            <a:off x="3820048" y="1506976"/>
            <a:ext cx="31705" cy="628257"/>
          </a:xfrm>
          <a:prstGeom prst="bentConnector3">
            <a:avLst>
              <a:gd name="adj1" fmla="val 821022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1" name="肘形连接符 100"/>
          <p:cNvCxnSpPr>
            <a:stCxn id="84" idx="3"/>
            <a:endCxn id="122" idx="3"/>
          </p:cNvCxnSpPr>
          <p:nvPr/>
        </p:nvCxnSpPr>
        <p:spPr>
          <a:xfrm flipH="1">
            <a:off x="5791037" y="1506977"/>
            <a:ext cx="16609" cy="637733"/>
          </a:xfrm>
          <a:prstGeom prst="bentConnector3">
            <a:avLst>
              <a:gd name="adj1" fmla="val -1376362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7" name="文本框 126"/>
          <p:cNvSpPr txBox="1"/>
          <p:nvPr/>
        </p:nvSpPr>
        <p:spPr>
          <a:xfrm>
            <a:off x="3448128" y="1691774"/>
            <a:ext cx="27179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28" name="文本框 127"/>
          <p:cNvSpPr txBox="1"/>
          <p:nvPr/>
        </p:nvSpPr>
        <p:spPr>
          <a:xfrm>
            <a:off x="5908610" y="1701093"/>
            <a:ext cx="271794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无</a:t>
            </a:r>
            <a:endParaRPr lang="zh-CN" altLang="en-US" sz="1200" dirty="0"/>
          </a:p>
        </p:txBody>
      </p:sp>
      <p:cxnSp>
        <p:nvCxnSpPr>
          <p:cNvPr id="103" name="肘形连接符 102"/>
          <p:cNvCxnSpPr>
            <a:stCxn id="121" idx="2"/>
            <a:endCxn id="7" idx="0"/>
          </p:cNvCxnSpPr>
          <p:nvPr/>
        </p:nvCxnSpPr>
        <p:spPr>
          <a:xfrm rot="16200000" flipH="1">
            <a:off x="4489851" y="2134796"/>
            <a:ext cx="176728" cy="59937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5" name="肘形连接符 104"/>
          <p:cNvCxnSpPr/>
          <p:nvPr/>
        </p:nvCxnSpPr>
        <p:spPr>
          <a:xfrm rot="5400000">
            <a:off x="5049931" y="2170257"/>
            <a:ext cx="169805" cy="51386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52" name="矩形 151"/>
          <p:cNvSpPr/>
          <p:nvPr/>
        </p:nvSpPr>
        <p:spPr>
          <a:xfrm>
            <a:off x="1444309" y="2206816"/>
            <a:ext cx="1576371" cy="5897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经专业评估、采取局部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整体停课等措施</a:t>
            </a:r>
            <a:endParaRPr lang="en-US" altLang="zh-CN" sz="1200" dirty="0" smtClean="0"/>
          </a:p>
          <a:p>
            <a:pPr algn="ctr"/>
            <a:r>
              <a:rPr lang="zh-CN" altLang="en-US" sz="1200" dirty="0" smtClean="0"/>
              <a:t>密切接触者集中隔离</a:t>
            </a:r>
            <a:endParaRPr lang="zh-CN" altLang="en-US" sz="1200" dirty="0"/>
          </a:p>
        </p:txBody>
      </p:sp>
      <p:cxnSp>
        <p:nvCxnSpPr>
          <p:cNvPr id="159" name="肘形连接符 158"/>
          <p:cNvCxnSpPr>
            <a:stCxn id="21" idx="1"/>
            <a:endCxn id="152" idx="3"/>
          </p:cNvCxnSpPr>
          <p:nvPr/>
        </p:nvCxnSpPr>
        <p:spPr>
          <a:xfrm rot="10800000">
            <a:off x="3020695" y="2501900"/>
            <a:ext cx="1346200" cy="9315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92" name="矩形 191"/>
          <p:cNvSpPr/>
          <p:nvPr/>
        </p:nvSpPr>
        <p:spPr>
          <a:xfrm>
            <a:off x="4088921" y="5248594"/>
            <a:ext cx="1609882" cy="5955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经专业评估、采取局部</a:t>
            </a:r>
            <a:r>
              <a:rPr lang="en-US" altLang="zh-CN" sz="1200" dirty="0"/>
              <a:t>/</a:t>
            </a:r>
            <a:r>
              <a:rPr lang="zh-CN" altLang="en-US" sz="1200" dirty="0"/>
              <a:t>整体停课等措施</a:t>
            </a:r>
            <a:endParaRPr lang="en-US" altLang="zh-CN" sz="1200" dirty="0"/>
          </a:p>
          <a:p>
            <a:pPr algn="ctr"/>
            <a:r>
              <a:rPr lang="zh-CN" altLang="en-US" sz="1200" dirty="0" smtClean="0"/>
              <a:t>密切接触者集中隔离</a:t>
            </a:r>
            <a:endParaRPr lang="zh-CN" altLang="en-US" sz="1200" dirty="0"/>
          </a:p>
        </p:txBody>
      </p:sp>
      <p:cxnSp>
        <p:nvCxnSpPr>
          <p:cNvPr id="188" name="直接箭头连接符 187"/>
          <p:cNvCxnSpPr>
            <a:stCxn id="43" idx="2"/>
            <a:endCxn id="192" idx="0"/>
          </p:cNvCxnSpPr>
          <p:nvPr/>
        </p:nvCxnSpPr>
        <p:spPr>
          <a:xfrm>
            <a:off x="4890578" y="4627767"/>
            <a:ext cx="3175" cy="6210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01" name="矩形 200"/>
          <p:cNvSpPr/>
          <p:nvPr/>
        </p:nvSpPr>
        <p:spPr>
          <a:xfrm>
            <a:off x="7575838" y="1764256"/>
            <a:ext cx="1487670" cy="6494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如为传染病，按其他传染病规定处理</a:t>
            </a:r>
            <a:endParaRPr lang="zh-CN" altLang="en-US" sz="1200" dirty="0"/>
          </a:p>
        </p:txBody>
      </p:sp>
      <p:cxnSp>
        <p:nvCxnSpPr>
          <p:cNvPr id="199" name="肘形连接符 198"/>
          <p:cNvCxnSpPr>
            <a:stCxn id="8" idx="0"/>
          </p:cNvCxnSpPr>
          <p:nvPr/>
        </p:nvCxnSpPr>
        <p:spPr>
          <a:xfrm rot="5400000" flipH="1" flipV="1">
            <a:off x="6928578" y="1935994"/>
            <a:ext cx="493816" cy="77428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39" name="文本框 138"/>
          <p:cNvSpPr txBox="1"/>
          <p:nvPr/>
        </p:nvSpPr>
        <p:spPr>
          <a:xfrm>
            <a:off x="1461881" y="4213350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sp>
        <p:nvSpPr>
          <p:cNvPr id="45" name="文本框 44"/>
          <p:cNvSpPr txBox="1"/>
          <p:nvPr/>
        </p:nvSpPr>
        <p:spPr>
          <a:xfrm>
            <a:off x="2089256" y="5473088"/>
            <a:ext cx="298942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120" name="文本框 119"/>
          <p:cNvSpPr txBox="1"/>
          <p:nvPr/>
        </p:nvSpPr>
        <p:spPr>
          <a:xfrm>
            <a:off x="3902614" y="3278914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182" name="文本框 181"/>
          <p:cNvSpPr txBox="1"/>
          <p:nvPr/>
        </p:nvSpPr>
        <p:spPr>
          <a:xfrm>
            <a:off x="8334778" y="3918326"/>
            <a:ext cx="271794" cy="27699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cxnSp>
        <p:nvCxnSpPr>
          <p:cNvPr id="5" name="肘形连接符 4"/>
          <p:cNvCxnSpPr>
            <a:stCxn id="127" idx="1"/>
            <a:endCxn id="6" idx="3"/>
          </p:cNvCxnSpPr>
          <p:nvPr/>
        </p:nvCxnSpPr>
        <p:spPr>
          <a:xfrm rot="10800000">
            <a:off x="3031096" y="1164280"/>
            <a:ext cx="417033" cy="66599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4097547" y="6352050"/>
            <a:ext cx="1609882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密切接触者</a:t>
            </a:r>
            <a:r>
              <a:rPr lang="zh-CN" altLang="en-US" sz="1200" dirty="0"/>
              <a:t>解除</a:t>
            </a:r>
            <a:r>
              <a:rPr lang="zh-CN" altLang="en-US" sz="1200" dirty="0" smtClean="0"/>
              <a:t>隔离</a:t>
            </a:r>
            <a:endParaRPr lang="zh-CN" altLang="en-US" sz="1200" dirty="0"/>
          </a:p>
        </p:txBody>
      </p:sp>
      <p:cxnSp>
        <p:nvCxnSpPr>
          <p:cNvPr id="13" name="直接箭头连接符 12"/>
          <p:cNvCxnSpPr>
            <a:stCxn id="92" idx="3"/>
            <a:endCxn id="63" idx="1"/>
          </p:cNvCxnSpPr>
          <p:nvPr/>
        </p:nvCxnSpPr>
        <p:spPr>
          <a:xfrm>
            <a:off x="1718399" y="6562936"/>
            <a:ext cx="237914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/>
          <p:nvPr/>
        </p:nvSpPr>
        <p:spPr>
          <a:xfrm>
            <a:off x="6321091" y="871370"/>
            <a:ext cx="1297026" cy="6388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预防性消毒、通风后上课</a:t>
            </a:r>
            <a:endParaRPr lang="zh-CN" altLang="en-US" sz="1200" dirty="0"/>
          </a:p>
        </p:txBody>
      </p:sp>
      <p:sp>
        <p:nvSpPr>
          <p:cNvPr id="104" name="矩形 103"/>
          <p:cNvSpPr/>
          <p:nvPr/>
        </p:nvSpPr>
        <p:spPr>
          <a:xfrm>
            <a:off x="6860793" y="5217459"/>
            <a:ext cx="1609882" cy="6777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根据疫情控制情况，经专业评估，按相关规定组织复学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复课</a:t>
            </a:r>
            <a:endParaRPr lang="zh-CN" altLang="en-US" sz="1200" dirty="0"/>
          </a:p>
        </p:txBody>
      </p:sp>
      <p:cxnSp>
        <p:nvCxnSpPr>
          <p:cNvPr id="55" name="直接箭头连接符 54"/>
          <p:cNvCxnSpPr>
            <a:stCxn id="192" idx="3"/>
            <a:endCxn id="104" idx="1"/>
          </p:cNvCxnSpPr>
          <p:nvPr/>
        </p:nvCxnSpPr>
        <p:spPr>
          <a:xfrm>
            <a:off x="5698803" y="5546988"/>
            <a:ext cx="1162050" cy="9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形状 88"/>
          <p:cNvCxnSpPr/>
          <p:nvPr/>
        </p:nvCxnSpPr>
        <p:spPr>
          <a:xfrm flipV="1">
            <a:off x="6201919" y="1506070"/>
            <a:ext cx="284942" cy="33352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文本框 137"/>
          <p:cNvSpPr txBox="1"/>
          <p:nvPr/>
        </p:nvSpPr>
        <p:spPr>
          <a:xfrm>
            <a:off x="2939118" y="4281646"/>
            <a:ext cx="331212" cy="27699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cxnSp>
        <p:nvCxnSpPr>
          <p:cNvPr id="71" name="直接箭头连接符 70"/>
          <p:cNvCxnSpPr>
            <a:stCxn id="124" idx="3"/>
            <a:endCxn id="138" idx="1"/>
          </p:cNvCxnSpPr>
          <p:nvPr/>
        </p:nvCxnSpPr>
        <p:spPr>
          <a:xfrm>
            <a:off x="2726476" y="4414458"/>
            <a:ext cx="212642" cy="56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484555" y="860014"/>
            <a:ext cx="1546540" cy="6288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4" name="文本框 3"/>
          <p:cNvSpPr txBox="1"/>
          <p:nvPr/>
        </p:nvSpPr>
        <p:spPr>
          <a:xfrm>
            <a:off x="3448128" y="1701934"/>
            <a:ext cx="27179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0" name="矩形 9"/>
          <p:cNvSpPr/>
          <p:nvPr/>
        </p:nvSpPr>
        <p:spPr>
          <a:xfrm>
            <a:off x="3851752" y="1302165"/>
            <a:ext cx="1955894" cy="41216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学校对出现症状前</a:t>
            </a:r>
            <a:r>
              <a:rPr lang="en-US" altLang="zh-CN" sz="1200" dirty="0" smtClean="0"/>
              <a:t>14</a:t>
            </a:r>
            <a:r>
              <a:rPr lang="zh-CN" altLang="en-US" sz="1200" dirty="0" smtClean="0"/>
              <a:t>天内流行病史进行初步排查</a:t>
            </a:r>
            <a:endParaRPr lang="zh-CN" altLang="en-US" sz="1200" dirty="0"/>
          </a:p>
        </p:txBody>
      </p:sp>
      <p:sp>
        <p:nvSpPr>
          <p:cNvPr id="12" name="矩形 11"/>
          <p:cNvSpPr/>
          <p:nvPr/>
        </p:nvSpPr>
        <p:spPr>
          <a:xfrm>
            <a:off x="3820047" y="1925618"/>
            <a:ext cx="916959" cy="4217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专人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专车护送</a:t>
            </a:r>
            <a:endParaRPr lang="zh-CN" altLang="en-US" sz="1200" dirty="0"/>
          </a:p>
        </p:txBody>
      </p:sp>
      <p:sp>
        <p:nvSpPr>
          <p:cNvPr id="14" name="矩形 13"/>
          <p:cNvSpPr/>
          <p:nvPr/>
        </p:nvSpPr>
        <p:spPr>
          <a:xfrm>
            <a:off x="4992489" y="1937646"/>
            <a:ext cx="798548" cy="4166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家长陪同</a:t>
            </a:r>
            <a:endParaRPr lang="zh-CN" altLang="en-US" sz="1200" dirty="0"/>
          </a:p>
        </p:txBody>
      </p:sp>
      <p:sp>
        <p:nvSpPr>
          <p:cNvPr id="15" name="矩形 14"/>
          <p:cNvSpPr/>
          <p:nvPr/>
        </p:nvSpPr>
        <p:spPr>
          <a:xfrm>
            <a:off x="1484555" y="861284"/>
            <a:ext cx="1546540" cy="6288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16" name="文本框 15"/>
          <p:cNvSpPr txBox="1"/>
          <p:nvPr/>
        </p:nvSpPr>
        <p:spPr>
          <a:xfrm>
            <a:off x="3448128" y="1703204"/>
            <a:ext cx="27179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7" name="文本框 16"/>
          <p:cNvSpPr txBox="1"/>
          <p:nvPr/>
        </p:nvSpPr>
        <p:spPr>
          <a:xfrm>
            <a:off x="5908610" y="1701093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无</a:t>
            </a:r>
            <a:endParaRPr lang="zh-CN" altLang="en-US" sz="1200" dirty="0"/>
          </a:p>
        </p:txBody>
      </p:sp>
      <p:sp>
        <p:nvSpPr>
          <p:cNvPr id="18" name="矩形 17"/>
          <p:cNvSpPr/>
          <p:nvPr/>
        </p:nvSpPr>
        <p:spPr>
          <a:xfrm>
            <a:off x="6321091" y="871370"/>
            <a:ext cx="1297026" cy="6388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预防性消毒、通风后上课</a:t>
            </a:r>
            <a:endParaRPr lang="zh-CN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3851752" y="1302165"/>
            <a:ext cx="1955894" cy="4121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学校对出现症状前</a:t>
            </a:r>
            <a:r>
              <a:rPr lang="en-US" altLang="zh-CN" sz="1200" dirty="0" smtClean="0"/>
              <a:t>14</a:t>
            </a:r>
            <a:r>
              <a:rPr lang="zh-CN" altLang="en-US" sz="1200" dirty="0" smtClean="0"/>
              <a:t>天内流行病史进行初步排查</a:t>
            </a:r>
            <a:endParaRPr lang="zh-CN" altLang="en-US" sz="1200" dirty="0"/>
          </a:p>
        </p:txBody>
      </p:sp>
      <p:sp>
        <p:nvSpPr>
          <p:cNvPr id="20" name="矩形 19"/>
          <p:cNvSpPr/>
          <p:nvPr/>
        </p:nvSpPr>
        <p:spPr>
          <a:xfrm>
            <a:off x="3820047" y="1925618"/>
            <a:ext cx="916959" cy="4217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专人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专车护送</a:t>
            </a:r>
            <a:endParaRPr lang="zh-CN" altLang="en-US" sz="1200" dirty="0"/>
          </a:p>
        </p:txBody>
      </p:sp>
      <p:sp>
        <p:nvSpPr>
          <p:cNvPr id="22" name="矩形 21"/>
          <p:cNvSpPr/>
          <p:nvPr/>
        </p:nvSpPr>
        <p:spPr>
          <a:xfrm>
            <a:off x="4992489" y="1937646"/>
            <a:ext cx="798548" cy="4166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家长陪同</a:t>
            </a:r>
            <a:endParaRPr lang="zh-CN" altLang="en-US" sz="1200" dirty="0"/>
          </a:p>
        </p:txBody>
      </p:sp>
      <p:sp>
        <p:nvSpPr>
          <p:cNvPr id="23" name="矩形 22"/>
          <p:cNvSpPr/>
          <p:nvPr/>
        </p:nvSpPr>
        <p:spPr>
          <a:xfrm>
            <a:off x="1484555" y="861284"/>
            <a:ext cx="1546540" cy="6288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24" name="文本框 23"/>
          <p:cNvSpPr txBox="1"/>
          <p:nvPr/>
        </p:nvSpPr>
        <p:spPr>
          <a:xfrm>
            <a:off x="3448128" y="1703204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00" name="文本框 99"/>
          <p:cNvSpPr txBox="1"/>
          <p:nvPr/>
        </p:nvSpPr>
        <p:spPr>
          <a:xfrm>
            <a:off x="9366885" y="3793490"/>
            <a:ext cx="256476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375920"/>
            <a:r>
              <a:rPr lang="zh-CN" altLang="en-US" sz="1800" b="1">
                <a:solidFill>
                  <a:schemeClr val="accent5">
                    <a:lumMod val="50000"/>
                  </a:schemeClr>
                </a:solidFill>
              </a:rPr>
              <a:t>新冠肺炎确诊病例和无症状感染者出院后，要继续落实14天隔离管理和监测健康状况措施；隔离期满，持解除隔离医学观察告知书，经校医/保健老师查验复核，方可复课/复工。</a:t>
            </a:r>
            <a:endParaRPr lang="zh-CN" altLang="en-US" b="1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84555" y="849854"/>
            <a:ext cx="1546540" cy="6288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7" name="矩形 6"/>
          <p:cNvSpPr/>
          <p:nvPr/>
        </p:nvSpPr>
        <p:spPr>
          <a:xfrm>
            <a:off x="4191154" y="2522848"/>
            <a:ext cx="1373498" cy="4462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医疗机构预检分诊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发热门诊</a:t>
            </a:r>
            <a:endParaRPr lang="zh-CN" altLang="en-US" sz="1200" dirty="0"/>
          </a:p>
        </p:txBody>
      </p:sp>
      <p:sp>
        <p:nvSpPr>
          <p:cNvPr id="8" name="矩形 7"/>
          <p:cNvSpPr/>
          <p:nvPr/>
        </p:nvSpPr>
        <p:spPr>
          <a:xfrm>
            <a:off x="6206002" y="2570045"/>
            <a:ext cx="1164681" cy="3500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其他疾病</a:t>
            </a:r>
            <a:endParaRPr lang="zh-CN" altLang="en-US" sz="1200" dirty="0"/>
          </a:p>
        </p:txBody>
      </p:sp>
      <p:sp>
        <p:nvSpPr>
          <p:cNvPr id="9" name="矩形 8"/>
          <p:cNvSpPr/>
          <p:nvPr/>
        </p:nvSpPr>
        <p:spPr>
          <a:xfrm>
            <a:off x="1533010" y="3226527"/>
            <a:ext cx="1487670" cy="4217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新冠病原检测</a:t>
            </a:r>
            <a:endParaRPr lang="zh-CN" altLang="en-US" sz="1200" dirty="0"/>
          </a:p>
        </p:txBody>
      </p:sp>
      <p:sp>
        <p:nvSpPr>
          <p:cNvPr id="21" name="菱形 20"/>
          <p:cNvSpPr/>
          <p:nvPr/>
        </p:nvSpPr>
        <p:spPr>
          <a:xfrm>
            <a:off x="4366621" y="3072593"/>
            <a:ext cx="1005233" cy="721001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疑似病例</a:t>
            </a:r>
            <a:endParaRPr lang="zh-CN" altLang="en-US" sz="1200" dirty="0"/>
          </a:p>
        </p:txBody>
      </p:sp>
      <p:sp>
        <p:nvSpPr>
          <p:cNvPr id="43" name="矩形 42"/>
          <p:cNvSpPr/>
          <p:nvPr/>
        </p:nvSpPr>
        <p:spPr>
          <a:xfrm>
            <a:off x="4463471" y="4205995"/>
            <a:ext cx="854214" cy="4217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确诊病例</a:t>
            </a:r>
            <a:endParaRPr lang="zh-CN" altLang="en-US" sz="1200" dirty="0"/>
          </a:p>
        </p:txBody>
      </p:sp>
      <p:sp>
        <p:nvSpPr>
          <p:cNvPr id="44" name="矩形 43"/>
          <p:cNvSpPr/>
          <p:nvPr/>
        </p:nvSpPr>
        <p:spPr>
          <a:xfrm>
            <a:off x="841879" y="4642774"/>
            <a:ext cx="956923" cy="4217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24</a:t>
            </a:r>
            <a:r>
              <a:rPr lang="zh-CN" altLang="en-US" sz="1200" dirty="0" smtClean="0"/>
              <a:t>小时再次采样</a:t>
            </a:r>
            <a:endParaRPr lang="zh-CN" altLang="en-US" sz="1200" dirty="0"/>
          </a:p>
        </p:txBody>
      </p:sp>
      <p:cxnSp>
        <p:nvCxnSpPr>
          <p:cNvPr id="60" name="直接箭头连接符 59"/>
          <p:cNvCxnSpPr>
            <a:stCxn id="7" idx="2"/>
            <a:endCxn id="21" idx="0"/>
          </p:cNvCxnSpPr>
          <p:nvPr/>
        </p:nvCxnSpPr>
        <p:spPr>
          <a:xfrm flipH="1">
            <a:off x="4869648" y="2969111"/>
            <a:ext cx="8255" cy="1035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2" name="菱形 71"/>
          <p:cNvSpPr/>
          <p:nvPr/>
        </p:nvSpPr>
        <p:spPr>
          <a:xfrm>
            <a:off x="4176358" y="48626"/>
            <a:ext cx="1293465" cy="761726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发热或呼吸道</a:t>
            </a:r>
            <a:r>
              <a:rPr lang="zh-CN" altLang="en-US" sz="1200" dirty="0" smtClean="0"/>
              <a:t>症状</a:t>
            </a:r>
            <a:endParaRPr lang="zh-CN" altLang="en-US" sz="1200" dirty="0"/>
          </a:p>
        </p:txBody>
      </p:sp>
      <p:cxnSp>
        <p:nvCxnSpPr>
          <p:cNvPr id="81" name="直接箭头连接符 80"/>
          <p:cNvCxnSpPr>
            <a:stCxn id="72" idx="2"/>
            <a:endCxn id="84" idx="0"/>
          </p:cNvCxnSpPr>
          <p:nvPr/>
        </p:nvCxnSpPr>
        <p:spPr>
          <a:xfrm>
            <a:off x="4823091" y="810352"/>
            <a:ext cx="6608" cy="4905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2" name="文本框 81"/>
          <p:cNvSpPr txBox="1"/>
          <p:nvPr/>
        </p:nvSpPr>
        <p:spPr>
          <a:xfrm>
            <a:off x="4678991" y="859182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85" name="矩形 84"/>
          <p:cNvSpPr/>
          <p:nvPr/>
        </p:nvSpPr>
        <p:spPr>
          <a:xfrm>
            <a:off x="6180404" y="248160"/>
            <a:ext cx="1165457" cy="35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排除</a:t>
            </a:r>
            <a:endParaRPr lang="zh-CN" altLang="en-US" sz="1200" dirty="0"/>
          </a:p>
        </p:txBody>
      </p:sp>
      <p:cxnSp>
        <p:nvCxnSpPr>
          <p:cNvPr id="87" name="直接箭头连接符 86"/>
          <p:cNvCxnSpPr>
            <a:stCxn id="72" idx="3"/>
            <a:endCxn id="85" idx="1"/>
          </p:cNvCxnSpPr>
          <p:nvPr/>
        </p:nvCxnSpPr>
        <p:spPr>
          <a:xfrm flipV="1">
            <a:off x="5469823" y="423185"/>
            <a:ext cx="710581" cy="63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90" name="文本框 89"/>
          <p:cNvSpPr txBox="1"/>
          <p:nvPr/>
        </p:nvSpPr>
        <p:spPr>
          <a:xfrm>
            <a:off x="5617238" y="291589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sp>
        <p:nvSpPr>
          <p:cNvPr id="92" name="矩形 91"/>
          <p:cNvSpPr/>
          <p:nvPr/>
        </p:nvSpPr>
        <p:spPr>
          <a:xfrm>
            <a:off x="946220" y="6352050"/>
            <a:ext cx="772179" cy="4217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排除</a:t>
            </a:r>
            <a:endParaRPr lang="zh-CN" altLang="en-US" sz="1200" dirty="0"/>
          </a:p>
        </p:txBody>
      </p:sp>
      <p:cxnSp>
        <p:nvCxnSpPr>
          <p:cNvPr id="117" name="直接箭头连接符 116"/>
          <p:cNvCxnSpPr>
            <a:stCxn id="21" idx="1"/>
            <a:endCxn id="9" idx="3"/>
          </p:cNvCxnSpPr>
          <p:nvPr/>
        </p:nvCxnSpPr>
        <p:spPr>
          <a:xfrm flipH="1">
            <a:off x="3020421" y="3433729"/>
            <a:ext cx="1346200" cy="38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4" name="菱形 123"/>
          <p:cNvSpPr/>
          <p:nvPr/>
        </p:nvSpPr>
        <p:spPr>
          <a:xfrm>
            <a:off x="1850074" y="4078254"/>
            <a:ext cx="876402" cy="672408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cxnSp>
        <p:nvCxnSpPr>
          <p:cNvPr id="126" name="直接箭头连接符 125"/>
          <p:cNvCxnSpPr>
            <a:stCxn id="9" idx="2"/>
            <a:endCxn id="124" idx="0"/>
          </p:cNvCxnSpPr>
          <p:nvPr/>
        </p:nvCxnSpPr>
        <p:spPr>
          <a:xfrm>
            <a:off x="2276845" y="3648299"/>
            <a:ext cx="11430" cy="4298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41" name="直接箭头连接符 140"/>
          <p:cNvCxnSpPr>
            <a:stCxn id="224" idx="2"/>
            <a:endCxn id="92" idx="0"/>
          </p:cNvCxnSpPr>
          <p:nvPr/>
        </p:nvCxnSpPr>
        <p:spPr>
          <a:xfrm>
            <a:off x="1319842" y="5899576"/>
            <a:ext cx="12468" cy="452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44" name="矩形 143"/>
          <p:cNvSpPr/>
          <p:nvPr/>
        </p:nvSpPr>
        <p:spPr>
          <a:xfrm>
            <a:off x="6208926" y="3191750"/>
            <a:ext cx="1164681" cy="4217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新冠病原检测</a:t>
            </a:r>
            <a:endParaRPr lang="zh-CN" altLang="en-US" sz="1200" dirty="0"/>
          </a:p>
        </p:txBody>
      </p:sp>
      <p:cxnSp>
        <p:nvCxnSpPr>
          <p:cNvPr id="146" name="直接箭头连接符 145"/>
          <p:cNvCxnSpPr/>
          <p:nvPr/>
        </p:nvCxnSpPr>
        <p:spPr>
          <a:xfrm flipV="1">
            <a:off x="5383284" y="3424152"/>
            <a:ext cx="825642" cy="89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47" name="文本框 146"/>
          <p:cNvSpPr txBox="1"/>
          <p:nvPr/>
        </p:nvSpPr>
        <p:spPr>
          <a:xfrm>
            <a:off x="5605871" y="3266448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151" name="直接箭头连接符 150"/>
          <p:cNvCxnSpPr>
            <a:stCxn id="7" idx="3"/>
            <a:endCxn id="8" idx="1"/>
          </p:cNvCxnSpPr>
          <p:nvPr/>
        </p:nvCxnSpPr>
        <p:spPr>
          <a:xfrm flipV="1">
            <a:off x="5564652" y="2745070"/>
            <a:ext cx="641350" cy="9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67" name="菱形 166"/>
          <p:cNvSpPr/>
          <p:nvPr/>
        </p:nvSpPr>
        <p:spPr>
          <a:xfrm>
            <a:off x="8036073" y="3066432"/>
            <a:ext cx="876402" cy="672408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cxnSp>
        <p:nvCxnSpPr>
          <p:cNvPr id="169" name="直接箭头连接符 168"/>
          <p:cNvCxnSpPr>
            <a:stCxn id="144" idx="3"/>
            <a:endCxn id="167" idx="1"/>
          </p:cNvCxnSpPr>
          <p:nvPr/>
        </p:nvCxnSpPr>
        <p:spPr>
          <a:xfrm>
            <a:off x="7373607" y="3402636"/>
            <a:ext cx="66246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74" name="肘形连接符 173"/>
          <p:cNvCxnSpPr>
            <a:stCxn id="167" idx="0"/>
            <a:endCxn id="8" idx="3"/>
          </p:cNvCxnSpPr>
          <p:nvPr/>
        </p:nvCxnSpPr>
        <p:spPr>
          <a:xfrm rot="16200000" flipV="1">
            <a:off x="7761798" y="2353955"/>
            <a:ext cx="321362" cy="110359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75" name="文本框 174"/>
          <p:cNvSpPr txBox="1"/>
          <p:nvPr/>
        </p:nvSpPr>
        <p:spPr>
          <a:xfrm>
            <a:off x="8334778" y="2770590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219" name="肘形连接符 218"/>
          <p:cNvCxnSpPr>
            <a:stCxn id="167" idx="2"/>
            <a:endCxn id="43" idx="3"/>
          </p:cNvCxnSpPr>
          <p:nvPr/>
        </p:nvCxnSpPr>
        <p:spPr>
          <a:xfrm rot="5400000">
            <a:off x="6556960" y="2499566"/>
            <a:ext cx="678041" cy="315658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24" name="菱形 223"/>
          <p:cNvSpPr/>
          <p:nvPr/>
        </p:nvSpPr>
        <p:spPr>
          <a:xfrm>
            <a:off x="881641" y="5227168"/>
            <a:ext cx="876402" cy="672408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sp>
        <p:nvSpPr>
          <p:cNvPr id="47" name="文本框 46"/>
          <p:cNvSpPr txBox="1"/>
          <p:nvPr/>
        </p:nvSpPr>
        <p:spPr>
          <a:xfrm>
            <a:off x="1183945" y="5967199"/>
            <a:ext cx="271794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cxnSp>
        <p:nvCxnSpPr>
          <p:cNvPr id="11" name="直接箭头连接符 10"/>
          <p:cNvCxnSpPr>
            <a:stCxn id="44" idx="2"/>
          </p:cNvCxnSpPr>
          <p:nvPr/>
        </p:nvCxnSpPr>
        <p:spPr>
          <a:xfrm flipH="1">
            <a:off x="1319843" y="5064546"/>
            <a:ext cx="498" cy="184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2" name="肘形连接符 41"/>
          <p:cNvCxnSpPr/>
          <p:nvPr/>
        </p:nvCxnSpPr>
        <p:spPr>
          <a:xfrm rot="10800000" flipV="1">
            <a:off x="1320342" y="4425216"/>
            <a:ext cx="529733" cy="228316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8" name="肘形连接符 47"/>
          <p:cNvCxnSpPr/>
          <p:nvPr/>
        </p:nvCxnSpPr>
        <p:spPr>
          <a:xfrm flipV="1">
            <a:off x="1742738" y="4427639"/>
            <a:ext cx="2709975" cy="114482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4" name="矩形 83"/>
          <p:cNvSpPr/>
          <p:nvPr/>
        </p:nvSpPr>
        <p:spPr>
          <a:xfrm>
            <a:off x="3851752" y="1300895"/>
            <a:ext cx="1955894" cy="41216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学校对出现症状前</a:t>
            </a:r>
            <a:r>
              <a:rPr lang="en-US" altLang="zh-CN" sz="1200" dirty="0" smtClean="0"/>
              <a:t>14</a:t>
            </a:r>
            <a:r>
              <a:rPr lang="zh-CN" altLang="en-US" sz="1200" dirty="0" smtClean="0"/>
              <a:t>天内流行病史进行初步排查</a:t>
            </a:r>
            <a:endParaRPr lang="zh-CN" altLang="en-US" sz="1200" dirty="0"/>
          </a:p>
        </p:txBody>
      </p:sp>
      <p:sp>
        <p:nvSpPr>
          <p:cNvPr id="121" name="矩形 120"/>
          <p:cNvSpPr/>
          <p:nvPr/>
        </p:nvSpPr>
        <p:spPr>
          <a:xfrm>
            <a:off x="3820047" y="1924348"/>
            <a:ext cx="916959" cy="4217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专人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专车护送</a:t>
            </a:r>
            <a:endParaRPr lang="zh-CN" altLang="en-US" sz="1200" dirty="0"/>
          </a:p>
        </p:txBody>
      </p:sp>
      <p:sp>
        <p:nvSpPr>
          <p:cNvPr id="122" name="矩形 121"/>
          <p:cNvSpPr/>
          <p:nvPr/>
        </p:nvSpPr>
        <p:spPr>
          <a:xfrm>
            <a:off x="4992489" y="1936376"/>
            <a:ext cx="798548" cy="4166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家长陪同</a:t>
            </a:r>
            <a:endParaRPr lang="zh-CN" altLang="en-US" sz="1200" dirty="0"/>
          </a:p>
        </p:txBody>
      </p:sp>
      <p:cxnSp>
        <p:nvCxnSpPr>
          <p:cNvPr id="99" name="肘形连接符 98"/>
          <p:cNvCxnSpPr>
            <a:stCxn id="84" idx="1"/>
            <a:endCxn id="121" idx="1"/>
          </p:cNvCxnSpPr>
          <p:nvPr/>
        </p:nvCxnSpPr>
        <p:spPr>
          <a:xfrm rot="10800000" flipV="1">
            <a:off x="3820048" y="1506976"/>
            <a:ext cx="31705" cy="628257"/>
          </a:xfrm>
          <a:prstGeom prst="bentConnector3">
            <a:avLst>
              <a:gd name="adj1" fmla="val 821022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1" name="肘形连接符 100"/>
          <p:cNvCxnSpPr>
            <a:stCxn id="84" idx="3"/>
            <a:endCxn id="122" idx="3"/>
          </p:cNvCxnSpPr>
          <p:nvPr/>
        </p:nvCxnSpPr>
        <p:spPr>
          <a:xfrm flipH="1">
            <a:off x="5791037" y="1506977"/>
            <a:ext cx="16609" cy="637733"/>
          </a:xfrm>
          <a:prstGeom prst="bentConnector3">
            <a:avLst>
              <a:gd name="adj1" fmla="val -1376362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7" name="文本框 126"/>
          <p:cNvSpPr txBox="1"/>
          <p:nvPr/>
        </p:nvSpPr>
        <p:spPr>
          <a:xfrm>
            <a:off x="3448128" y="1691774"/>
            <a:ext cx="27179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28" name="文本框 127"/>
          <p:cNvSpPr txBox="1"/>
          <p:nvPr/>
        </p:nvSpPr>
        <p:spPr>
          <a:xfrm>
            <a:off x="5908610" y="1701093"/>
            <a:ext cx="271794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无</a:t>
            </a:r>
            <a:endParaRPr lang="zh-CN" altLang="en-US" sz="1200" dirty="0"/>
          </a:p>
        </p:txBody>
      </p:sp>
      <p:cxnSp>
        <p:nvCxnSpPr>
          <p:cNvPr id="103" name="肘形连接符 102"/>
          <p:cNvCxnSpPr>
            <a:stCxn id="121" idx="2"/>
            <a:endCxn id="7" idx="0"/>
          </p:cNvCxnSpPr>
          <p:nvPr/>
        </p:nvCxnSpPr>
        <p:spPr>
          <a:xfrm rot="16200000" flipH="1">
            <a:off x="4489851" y="2134796"/>
            <a:ext cx="176728" cy="59937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5" name="肘形连接符 104"/>
          <p:cNvCxnSpPr/>
          <p:nvPr/>
        </p:nvCxnSpPr>
        <p:spPr>
          <a:xfrm rot="5400000">
            <a:off x="5049931" y="2170257"/>
            <a:ext cx="169805" cy="51386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52" name="矩形 151"/>
          <p:cNvSpPr/>
          <p:nvPr/>
        </p:nvSpPr>
        <p:spPr>
          <a:xfrm>
            <a:off x="1444309" y="2206816"/>
            <a:ext cx="1576371" cy="5897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经专业评估、采取局部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整体停课等措施</a:t>
            </a:r>
            <a:endParaRPr lang="en-US" altLang="zh-CN" sz="1200" dirty="0" smtClean="0"/>
          </a:p>
          <a:p>
            <a:pPr algn="ctr"/>
            <a:r>
              <a:rPr lang="zh-CN" altLang="en-US" sz="1200" dirty="0" smtClean="0"/>
              <a:t>密切接触者集中隔离</a:t>
            </a:r>
            <a:endParaRPr lang="zh-CN" altLang="en-US" sz="1200" dirty="0"/>
          </a:p>
        </p:txBody>
      </p:sp>
      <p:cxnSp>
        <p:nvCxnSpPr>
          <p:cNvPr id="159" name="肘形连接符 158"/>
          <p:cNvCxnSpPr>
            <a:stCxn id="21" idx="1"/>
            <a:endCxn id="152" idx="3"/>
          </p:cNvCxnSpPr>
          <p:nvPr/>
        </p:nvCxnSpPr>
        <p:spPr>
          <a:xfrm rot="10800000">
            <a:off x="3020695" y="2501900"/>
            <a:ext cx="1346200" cy="9315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92" name="矩形 191"/>
          <p:cNvSpPr/>
          <p:nvPr/>
        </p:nvSpPr>
        <p:spPr>
          <a:xfrm>
            <a:off x="4088921" y="5248594"/>
            <a:ext cx="1609882" cy="5955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经专业评估、采取局部</a:t>
            </a:r>
            <a:r>
              <a:rPr lang="en-US" altLang="zh-CN" sz="1200" dirty="0"/>
              <a:t>/</a:t>
            </a:r>
            <a:r>
              <a:rPr lang="zh-CN" altLang="en-US" sz="1200" dirty="0"/>
              <a:t>整体停课等措施</a:t>
            </a:r>
            <a:endParaRPr lang="en-US" altLang="zh-CN" sz="1200" dirty="0"/>
          </a:p>
          <a:p>
            <a:pPr algn="ctr"/>
            <a:r>
              <a:rPr lang="zh-CN" altLang="en-US" sz="1200" dirty="0" smtClean="0"/>
              <a:t>密切接触者集中隔离</a:t>
            </a:r>
            <a:endParaRPr lang="zh-CN" altLang="en-US" sz="1200" dirty="0"/>
          </a:p>
        </p:txBody>
      </p:sp>
      <p:cxnSp>
        <p:nvCxnSpPr>
          <p:cNvPr id="188" name="直接箭头连接符 187"/>
          <p:cNvCxnSpPr>
            <a:stCxn id="43" idx="2"/>
            <a:endCxn id="192" idx="0"/>
          </p:cNvCxnSpPr>
          <p:nvPr/>
        </p:nvCxnSpPr>
        <p:spPr>
          <a:xfrm>
            <a:off x="4890578" y="4627767"/>
            <a:ext cx="3175" cy="6210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01" name="矩形 200"/>
          <p:cNvSpPr/>
          <p:nvPr/>
        </p:nvSpPr>
        <p:spPr>
          <a:xfrm>
            <a:off x="7575838" y="1764256"/>
            <a:ext cx="1487670" cy="6494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如为传染病，按其他传染病规定处理</a:t>
            </a:r>
            <a:endParaRPr lang="zh-CN" altLang="en-US" sz="1200" dirty="0"/>
          </a:p>
        </p:txBody>
      </p:sp>
      <p:cxnSp>
        <p:nvCxnSpPr>
          <p:cNvPr id="199" name="肘形连接符 198"/>
          <p:cNvCxnSpPr>
            <a:stCxn id="8" idx="0"/>
          </p:cNvCxnSpPr>
          <p:nvPr/>
        </p:nvCxnSpPr>
        <p:spPr>
          <a:xfrm rot="5400000" flipH="1" flipV="1">
            <a:off x="6928578" y="1935994"/>
            <a:ext cx="493816" cy="77428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39" name="文本框 138"/>
          <p:cNvSpPr txBox="1"/>
          <p:nvPr/>
        </p:nvSpPr>
        <p:spPr>
          <a:xfrm>
            <a:off x="1461881" y="4213350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sp>
        <p:nvSpPr>
          <p:cNvPr id="45" name="文本框 44"/>
          <p:cNvSpPr txBox="1"/>
          <p:nvPr/>
        </p:nvSpPr>
        <p:spPr>
          <a:xfrm>
            <a:off x="2089256" y="5473088"/>
            <a:ext cx="298942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120" name="文本框 119"/>
          <p:cNvSpPr txBox="1"/>
          <p:nvPr/>
        </p:nvSpPr>
        <p:spPr>
          <a:xfrm>
            <a:off x="3902614" y="3278914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182" name="文本框 181"/>
          <p:cNvSpPr txBox="1"/>
          <p:nvPr/>
        </p:nvSpPr>
        <p:spPr>
          <a:xfrm>
            <a:off x="8334778" y="3918326"/>
            <a:ext cx="271794" cy="27699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cxnSp>
        <p:nvCxnSpPr>
          <p:cNvPr id="5" name="肘形连接符 4"/>
          <p:cNvCxnSpPr>
            <a:stCxn id="127" idx="1"/>
            <a:endCxn id="6" idx="3"/>
          </p:cNvCxnSpPr>
          <p:nvPr/>
        </p:nvCxnSpPr>
        <p:spPr>
          <a:xfrm rot="10800000">
            <a:off x="3031096" y="1164280"/>
            <a:ext cx="417033" cy="66599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4097547" y="6352050"/>
            <a:ext cx="1609882" cy="4217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密切接触者</a:t>
            </a:r>
            <a:r>
              <a:rPr lang="zh-CN" altLang="en-US" sz="1200" dirty="0"/>
              <a:t>解除</a:t>
            </a:r>
            <a:r>
              <a:rPr lang="zh-CN" altLang="en-US" sz="1200" dirty="0" smtClean="0"/>
              <a:t>隔离</a:t>
            </a:r>
            <a:endParaRPr lang="zh-CN" altLang="en-US" sz="1200" dirty="0"/>
          </a:p>
        </p:txBody>
      </p:sp>
      <p:cxnSp>
        <p:nvCxnSpPr>
          <p:cNvPr id="13" name="直接箭头连接符 12"/>
          <p:cNvCxnSpPr>
            <a:stCxn id="92" idx="3"/>
            <a:endCxn id="63" idx="1"/>
          </p:cNvCxnSpPr>
          <p:nvPr/>
        </p:nvCxnSpPr>
        <p:spPr>
          <a:xfrm>
            <a:off x="1718399" y="6562936"/>
            <a:ext cx="237914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/>
          <p:nvPr/>
        </p:nvSpPr>
        <p:spPr>
          <a:xfrm>
            <a:off x="6321091" y="871370"/>
            <a:ext cx="1297026" cy="6388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预防性消毒、通风后上课</a:t>
            </a:r>
            <a:endParaRPr lang="zh-CN" altLang="en-US" sz="1200" dirty="0"/>
          </a:p>
        </p:txBody>
      </p:sp>
      <p:sp>
        <p:nvSpPr>
          <p:cNvPr id="104" name="矩形 103"/>
          <p:cNvSpPr/>
          <p:nvPr/>
        </p:nvSpPr>
        <p:spPr>
          <a:xfrm>
            <a:off x="6860793" y="5217459"/>
            <a:ext cx="1609882" cy="6777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根据疫情控制情况，经专业评估，按相关规定组织复学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复课</a:t>
            </a:r>
            <a:endParaRPr lang="zh-CN" altLang="en-US" sz="1200" dirty="0"/>
          </a:p>
        </p:txBody>
      </p:sp>
      <p:cxnSp>
        <p:nvCxnSpPr>
          <p:cNvPr id="55" name="直接箭头连接符 54"/>
          <p:cNvCxnSpPr>
            <a:stCxn id="192" idx="3"/>
            <a:endCxn id="104" idx="1"/>
          </p:cNvCxnSpPr>
          <p:nvPr/>
        </p:nvCxnSpPr>
        <p:spPr>
          <a:xfrm>
            <a:off x="5698803" y="5546988"/>
            <a:ext cx="1162050" cy="9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形状 88"/>
          <p:cNvCxnSpPr/>
          <p:nvPr/>
        </p:nvCxnSpPr>
        <p:spPr>
          <a:xfrm flipV="1">
            <a:off x="6201919" y="1506070"/>
            <a:ext cx="284942" cy="33352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文本框 137"/>
          <p:cNvSpPr txBox="1"/>
          <p:nvPr/>
        </p:nvSpPr>
        <p:spPr>
          <a:xfrm>
            <a:off x="2939118" y="4281646"/>
            <a:ext cx="331212" cy="27699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cxnSp>
        <p:nvCxnSpPr>
          <p:cNvPr id="71" name="直接箭头连接符 70"/>
          <p:cNvCxnSpPr>
            <a:stCxn id="124" idx="3"/>
            <a:endCxn id="138" idx="1"/>
          </p:cNvCxnSpPr>
          <p:nvPr/>
        </p:nvCxnSpPr>
        <p:spPr>
          <a:xfrm>
            <a:off x="2726476" y="4414458"/>
            <a:ext cx="212642" cy="56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484555" y="860014"/>
            <a:ext cx="1546540" cy="6288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4" name="文本框 3"/>
          <p:cNvSpPr txBox="1"/>
          <p:nvPr/>
        </p:nvSpPr>
        <p:spPr>
          <a:xfrm>
            <a:off x="3448128" y="1701934"/>
            <a:ext cx="27179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0" name="矩形 9"/>
          <p:cNvSpPr/>
          <p:nvPr/>
        </p:nvSpPr>
        <p:spPr>
          <a:xfrm>
            <a:off x="3851752" y="1302165"/>
            <a:ext cx="1955894" cy="41216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学校对出现症状前</a:t>
            </a:r>
            <a:r>
              <a:rPr lang="en-US" altLang="zh-CN" sz="1200" dirty="0" smtClean="0"/>
              <a:t>14</a:t>
            </a:r>
            <a:r>
              <a:rPr lang="zh-CN" altLang="en-US" sz="1200" dirty="0" smtClean="0"/>
              <a:t>天内流行病史进行初步排查</a:t>
            </a:r>
            <a:endParaRPr lang="zh-CN" altLang="en-US" sz="1200" dirty="0"/>
          </a:p>
        </p:txBody>
      </p:sp>
      <p:sp>
        <p:nvSpPr>
          <p:cNvPr id="12" name="矩形 11"/>
          <p:cNvSpPr/>
          <p:nvPr/>
        </p:nvSpPr>
        <p:spPr>
          <a:xfrm>
            <a:off x="3820047" y="1925618"/>
            <a:ext cx="916959" cy="4217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专人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专车护送</a:t>
            </a:r>
            <a:endParaRPr lang="zh-CN" altLang="en-US" sz="1200" dirty="0"/>
          </a:p>
        </p:txBody>
      </p:sp>
      <p:sp>
        <p:nvSpPr>
          <p:cNvPr id="14" name="矩形 13"/>
          <p:cNvSpPr/>
          <p:nvPr/>
        </p:nvSpPr>
        <p:spPr>
          <a:xfrm>
            <a:off x="4992489" y="1937646"/>
            <a:ext cx="798548" cy="4166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家长陪同</a:t>
            </a:r>
            <a:endParaRPr lang="zh-CN" altLang="en-US" sz="1200" dirty="0"/>
          </a:p>
        </p:txBody>
      </p:sp>
      <p:sp>
        <p:nvSpPr>
          <p:cNvPr id="15" name="矩形 14"/>
          <p:cNvSpPr/>
          <p:nvPr/>
        </p:nvSpPr>
        <p:spPr>
          <a:xfrm>
            <a:off x="1484555" y="861284"/>
            <a:ext cx="1546540" cy="6288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16" name="文本框 15"/>
          <p:cNvSpPr txBox="1"/>
          <p:nvPr/>
        </p:nvSpPr>
        <p:spPr>
          <a:xfrm>
            <a:off x="3448128" y="1703204"/>
            <a:ext cx="27179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17" name="文本框 16"/>
          <p:cNvSpPr txBox="1"/>
          <p:nvPr/>
        </p:nvSpPr>
        <p:spPr>
          <a:xfrm>
            <a:off x="5908610" y="1701093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无</a:t>
            </a:r>
            <a:endParaRPr lang="zh-CN" altLang="en-US" sz="1200" dirty="0"/>
          </a:p>
        </p:txBody>
      </p:sp>
      <p:sp>
        <p:nvSpPr>
          <p:cNvPr id="18" name="矩形 17"/>
          <p:cNvSpPr/>
          <p:nvPr/>
        </p:nvSpPr>
        <p:spPr>
          <a:xfrm>
            <a:off x="6321091" y="871370"/>
            <a:ext cx="1297026" cy="6388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预防性消毒、通风后上课</a:t>
            </a:r>
            <a:endParaRPr lang="zh-CN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3851752" y="1302165"/>
            <a:ext cx="1955894" cy="4121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学校对出现症状前</a:t>
            </a:r>
            <a:r>
              <a:rPr lang="en-US" altLang="zh-CN" sz="1200" dirty="0" smtClean="0"/>
              <a:t>14</a:t>
            </a:r>
            <a:r>
              <a:rPr lang="zh-CN" altLang="en-US" sz="1200" dirty="0" smtClean="0"/>
              <a:t>天内流行病史进行初步排查</a:t>
            </a:r>
            <a:endParaRPr lang="zh-CN" altLang="en-US" sz="1200" dirty="0"/>
          </a:p>
        </p:txBody>
      </p:sp>
      <p:sp>
        <p:nvSpPr>
          <p:cNvPr id="20" name="矩形 19"/>
          <p:cNvSpPr/>
          <p:nvPr/>
        </p:nvSpPr>
        <p:spPr>
          <a:xfrm>
            <a:off x="3820047" y="1925618"/>
            <a:ext cx="916959" cy="4217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专人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专车护送</a:t>
            </a:r>
            <a:endParaRPr lang="zh-CN" altLang="en-US" sz="1200" dirty="0"/>
          </a:p>
        </p:txBody>
      </p:sp>
      <p:sp>
        <p:nvSpPr>
          <p:cNvPr id="22" name="矩形 21"/>
          <p:cNvSpPr/>
          <p:nvPr/>
        </p:nvSpPr>
        <p:spPr>
          <a:xfrm>
            <a:off x="4992489" y="1937646"/>
            <a:ext cx="798548" cy="4166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家长陪同</a:t>
            </a:r>
            <a:endParaRPr lang="zh-CN" altLang="en-US" sz="1200" dirty="0"/>
          </a:p>
        </p:txBody>
      </p:sp>
      <p:sp>
        <p:nvSpPr>
          <p:cNvPr id="23" name="矩形 22"/>
          <p:cNvSpPr/>
          <p:nvPr/>
        </p:nvSpPr>
        <p:spPr>
          <a:xfrm>
            <a:off x="1484555" y="861284"/>
            <a:ext cx="1546540" cy="6288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暂时隔离、预防性消毒、通风后上课</a:t>
            </a:r>
            <a:endParaRPr lang="zh-CN" altLang="en-US" sz="1200" dirty="0"/>
          </a:p>
        </p:txBody>
      </p:sp>
      <p:sp>
        <p:nvSpPr>
          <p:cNvPr id="24" name="文本框 23"/>
          <p:cNvSpPr txBox="1"/>
          <p:nvPr/>
        </p:nvSpPr>
        <p:spPr>
          <a:xfrm>
            <a:off x="3448128" y="1703204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有</a:t>
            </a:r>
            <a:endParaRPr lang="zh-CN" altLang="en-US" sz="1200" dirty="0"/>
          </a:p>
        </p:txBody>
      </p:sp>
      <p:sp>
        <p:nvSpPr>
          <p:cNvPr id="2" name="矩形 1"/>
          <p:cNvSpPr/>
          <p:nvPr/>
        </p:nvSpPr>
        <p:spPr>
          <a:xfrm>
            <a:off x="4463471" y="4202185"/>
            <a:ext cx="854214" cy="4217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确诊病例</a:t>
            </a:r>
            <a:endParaRPr lang="zh-CN" altLang="en-US" sz="1200" dirty="0"/>
          </a:p>
        </p:txBody>
      </p:sp>
      <p:sp>
        <p:nvSpPr>
          <p:cNvPr id="25" name="菱形 24"/>
          <p:cNvSpPr/>
          <p:nvPr/>
        </p:nvSpPr>
        <p:spPr>
          <a:xfrm>
            <a:off x="1850074" y="4074444"/>
            <a:ext cx="876402" cy="672408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sp>
        <p:nvSpPr>
          <p:cNvPr id="26" name="菱形 25"/>
          <p:cNvSpPr/>
          <p:nvPr/>
        </p:nvSpPr>
        <p:spPr>
          <a:xfrm>
            <a:off x="8036073" y="3062622"/>
            <a:ext cx="876402" cy="672408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sp>
        <p:nvSpPr>
          <p:cNvPr id="27" name="矩形 26"/>
          <p:cNvSpPr/>
          <p:nvPr/>
        </p:nvSpPr>
        <p:spPr>
          <a:xfrm>
            <a:off x="4088921" y="5244784"/>
            <a:ext cx="1609882" cy="5955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/>
              <a:t>经专业评估、采取局部</a:t>
            </a:r>
            <a:r>
              <a:rPr lang="en-US" altLang="zh-CN" sz="1200" dirty="0"/>
              <a:t>/</a:t>
            </a:r>
            <a:r>
              <a:rPr lang="zh-CN" altLang="en-US" sz="1200" dirty="0"/>
              <a:t>整体停课等措施</a:t>
            </a:r>
            <a:endParaRPr lang="en-US" altLang="zh-CN" sz="1200" dirty="0"/>
          </a:p>
          <a:p>
            <a:pPr algn="ctr"/>
            <a:r>
              <a:rPr lang="zh-CN" altLang="en-US" sz="1200" dirty="0" smtClean="0"/>
              <a:t>密切接触者集中隔离</a:t>
            </a:r>
            <a:endParaRPr lang="zh-CN" altLang="en-US" sz="1200" dirty="0"/>
          </a:p>
        </p:txBody>
      </p:sp>
      <p:sp>
        <p:nvSpPr>
          <p:cNvPr id="28" name="文本框 27"/>
          <p:cNvSpPr txBox="1"/>
          <p:nvPr/>
        </p:nvSpPr>
        <p:spPr>
          <a:xfrm>
            <a:off x="8334778" y="3914516"/>
            <a:ext cx="27179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29" name="矩形 28"/>
          <p:cNvSpPr/>
          <p:nvPr/>
        </p:nvSpPr>
        <p:spPr>
          <a:xfrm>
            <a:off x="6860793" y="5213649"/>
            <a:ext cx="1609882" cy="6777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根据疫情控制情况，经专业评估，按相关规定组织复学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复课</a:t>
            </a:r>
            <a:endParaRPr lang="zh-CN" altLang="en-US" sz="1200" dirty="0"/>
          </a:p>
        </p:txBody>
      </p:sp>
      <p:sp>
        <p:nvSpPr>
          <p:cNvPr id="30" name="文本框 29"/>
          <p:cNvSpPr txBox="1"/>
          <p:nvPr/>
        </p:nvSpPr>
        <p:spPr>
          <a:xfrm>
            <a:off x="2939118" y="4277836"/>
            <a:ext cx="331212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是</a:t>
            </a:r>
            <a:endParaRPr lang="zh-CN" altLang="en-US" sz="1200" dirty="0"/>
          </a:p>
        </p:txBody>
      </p:sp>
      <p:sp>
        <p:nvSpPr>
          <p:cNvPr id="31" name="文本框 30"/>
          <p:cNvSpPr txBox="1"/>
          <p:nvPr/>
        </p:nvSpPr>
        <p:spPr>
          <a:xfrm>
            <a:off x="1456166" y="4203190"/>
            <a:ext cx="27179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sp>
        <p:nvSpPr>
          <p:cNvPr id="32" name="菱形 31"/>
          <p:cNvSpPr/>
          <p:nvPr/>
        </p:nvSpPr>
        <p:spPr>
          <a:xfrm>
            <a:off x="1844359" y="4064284"/>
            <a:ext cx="876402" cy="672408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sp>
        <p:nvSpPr>
          <p:cNvPr id="33" name="矩形 32"/>
          <p:cNvSpPr/>
          <p:nvPr/>
        </p:nvSpPr>
        <p:spPr>
          <a:xfrm>
            <a:off x="854579" y="4643409"/>
            <a:ext cx="956923" cy="4217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200" dirty="0" smtClean="0"/>
              <a:t>24</a:t>
            </a:r>
            <a:r>
              <a:rPr lang="zh-CN" altLang="en-US" sz="1200" dirty="0" smtClean="0"/>
              <a:t>小时再次采样</a:t>
            </a:r>
            <a:endParaRPr lang="zh-CN" altLang="en-US" sz="1200" dirty="0"/>
          </a:p>
        </p:txBody>
      </p:sp>
      <p:sp>
        <p:nvSpPr>
          <p:cNvPr id="34" name="菱形 33"/>
          <p:cNvSpPr/>
          <p:nvPr/>
        </p:nvSpPr>
        <p:spPr>
          <a:xfrm>
            <a:off x="894341" y="5227803"/>
            <a:ext cx="876402" cy="672408"/>
          </a:xfrm>
          <a:prstGeom prst="diamon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  <p:sp>
        <p:nvSpPr>
          <p:cNvPr id="35" name="文本框 34"/>
          <p:cNvSpPr txBox="1"/>
          <p:nvPr/>
        </p:nvSpPr>
        <p:spPr>
          <a:xfrm>
            <a:off x="1468866" y="4203825"/>
            <a:ext cx="271794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200" dirty="0" smtClean="0"/>
              <a:t>否</a:t>
            </a:r>
            <a:endParaRPr lang="zh-CN" altLang="en-US" sz="1200" dirty="0"/>
          </a:p>
        </p:txBody>
      </p:sp>
      <p:sp>
        <p:nvSpPr>
          <p:cNvPr id="36" name="菱形 35"/>
          <p:cNvSpPr/>
          <p:nvPr/>
        </p:nvSpPr>
        <p:spPr>
          <a:xfrm>
            <a:off x="1857059" y="4064919"/>
            <a:ext cx="876402" cy="672408"/>
          </a:xfrm>
          <a:prstGeom prst="diamon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1200" dirty="0" smtClean="0"/>
              <a:t>阳性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flower_spring_flower_2007_1024_47612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350260" y="1852930"/>
            <a:ext cx="5650230" cy="14147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86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谢谢大家！</a:t>
            </a:r>
            <a:endParaRPr lang="zh-CN" altLang="en-US" sz="8600" b="1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2715</Words>
  <Application>WPS 演示</Application>
  <PresentationFormat>自定义</PresentationFormat>
  <Paragraphs>594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华文行楷</vt:lpstr>
      <vt:lpstr>微软雅黑</vt:lpstr>
      <vt:lpstr>黑体</vt:lpstr>
      <vt:lpstr>Calibri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GAPA</cp:lastModifiedBy>
  <cp:revision>50</cp:revision>
  <dcterms:created xsi:type="dcterms:W3CDTF">2020-03-27T14:05:00Z</dcterms:created>
  <dcterms:modified xsi:type="dcterms:W3CDTF">2020-04-01T09:02:33Z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